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8" r:id="rId1"/>
  </p:sldMasterIdLst>
  <p:notesMasterIdLst>
    <p:notesMasterId r:id="rId3"/>
  </p:notesMasterIdLst>
  <p:handoutMasterIdLst>
    <p:handoutMasterId r:id="rId4"/>
  </p:handoutMasterIdLst>
  <p:sldIdLst>
    <p:sldId id="265"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12F349-A64E-4C73-9CCB-E04811988D3F}">
          <p14:sldIdLst>
            <p14:sldId id="265"/>
          </p14:sldIdLst>
        </p14:section>
      </p14:sectionLst>
    </p:ext>
    <p:ext uri="{EFAFB233-063F-42B5-8137-9DF3F51BA10A}">
      <p15:sldGuideLst xmlns:p15="http://schemas.microsoft.com/office/powerpoint/2012/main">
        <p15:guide id="1" orient="horz" pos="10368" userDrawn="1">
          <p15:clr>
            <a:srgbClr val="A4A3A4"/>
          </p15:clr>
        </p15:guide>
        <p15:guide id="2" orient="horz" pos="18662" userDrawn="1">
          <p15:clr>
            <a:srgbClr val="A4A3A4"/>
          </p15:clr>
        </p15:guide>
        <p15:guide id="3" orient="horz" pos="2074" userDrawn="1">
          <p15:clr>
            <a:srgbClr val="A4A3A4"/>
          </p15:clr>
        </p15:guide>
        <p15:guide id="4" orient="horz" pos="14746" userDrawn="1">
          <p15:clr>
            <a:srgbClr val="A4A3A4"/>
          </p15:clr>
        </p15:guide>
        <p15:guide id="5" orient="horz" pos="16358" userDrawn="1">
          <p15:clr>
            <a:srgbClr val="A4A3A4"/>
          </p15:clr>
        </p15:guide>
        <p15:guide id="6" pos="13824" userDrawn="1">
          <p15:clr>
            <a:srgbClr val="A4A3A4"/>
          </p15:clr>
        </p15:guide>
        <p15:guide id="7" pos="1379" userDrawn="1">
          <p15:clr>
            <a:srgbClr val="A4A3A4"/>
          </p15:clr>
        </p15:guide>
        <p15:guide id="8" pos="26269" userDrawn="1">
          <p15:clr>
            <a:srgbClr val="A4A3A4"/>
          </p15:clr>
        </p15:guide>
        <p15:guide id="9" pos="2938" userDrawn="1">
          <p15:clr>
            <a:srgbClr val="A4A3A4"/>
          </p15:clr>
        </p15:guide>
        <p15:guide id="10" pos="10367" userDrawn="1">
          <p15:clr>
            <a:srgbClr val="A4A3A4"/>
          </p15:clr>
        </p15:guide>
        <p15:guide id="11" pos="11066"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246624"/>
    <a:srgbClr val="000000"/>
    <a:srgbClr val="555555"/>
    <a:srgbClr val="6BB988"/>
    <a:srgbClr val="89D0A7"/>
    <a:srgbClr val="BFE8E7"/>
    <a:srgbClr val="3FABB3"/>
    <a:srgbClr val="CBB2EA"/>
    <a:srgbClr val="6F96B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768" autoAdjust="0"/>
    <p:restoredTop sz="93911" autoAdjust="0"/>
  </p:normalViewPr>
  <p:slideViewPr>
    <p:cSldViewPr>
      <p:cViewPr>
        <p:scale>
          <a:sx n="364" d="100"/>
          <a:sy n="364" d="100"/>
        </p:scale>
        <p:origin x="-51126" y="-60282"/>
      </p:cViewPr>
      <p:guideLst>
        <p:guide orient="horz" pos="10368"/>
        <p:guide orient="horz" pos="18662"/>
        <p:guide orient="horz" pos="2074"/>
        <p:guide orient="horz" pos="14746"/>
        <p:guide orient="horz" pos="16358"/>
        <p:guide pos="13824"/>
        <p:guide pos="1379"/>
        <p:guide pos="26269"/>
        <p:guide pos="2938"/>
        <p:guide pos="10367"/>
        <p:guide pos="11066"/>
      </p:guideLst>
    </p:cSldViewPr>
  </p:slideViewPr>
  <p:notesTextViewPr>
    <p:cViewPr>
      <p:scale>
        <a:sx n="1" d="1"/>
        <a:sy n="1" d="1"/>
      </p:scale>
      <p:origin x="0" y="0"/>
    </p:cViewPr>
  </p:notesTextViewPr>
  <p:notesViewPr>
    <p:cSldViewPr showGuides="1">
      <p:cViewPr varScale="1">
        <p:scale>
          <a:sx n="87" d="100"/>
          <a:sy n="87" d="100"/>
        </p:scale>
        <p:origin x="3840"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ableStyles" Target="tableStyles.xml"/><Relationship Id="rId3" Type="http://schemas.openxmlformats.org/officeDocument/2006/relationships/notesMaster" Target="notesMasters/notesMaster1.xml"/><Relationship Id="rId7"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explosion val="1"/>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F2D-420F-834A-404E75EACE7B}"/>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3F2D-420F-834A-404E75EACE7B}"/>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3F2D-420F-834A-404E75EACE7B}"/>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3F2D-420F-834A-404E75EACE7B}"/>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F2D-420F-834A-404E75EACE7B}"/>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B-3F2D-420F-834A-404E75EACE7B}"/>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1-2C8F-4B8B-B480-8C55C452A2ED}"/>
              </c:ext>
            </c:extLst>
          </c:dPt>
          <c:dPt>
            <c:idx val="7"/>
            <c:bubble3D val="0"/>
            <c:spPr>
              <a:solidFill>
                <a:schemeClr val="accent2">
                  <a:lumMod val="60000"/>
                </a:schemeClr>
              </a:solidFill>
              <a:ln w="19050">
                <a:solidFill>
                  <a:schemeClr val="lt1"/>
                </a:solidFill>
              </a:ln>
              <a:effectLst/>
            </c:spPr>
            <c:extLst>
              <c:ext xmlns:c16="http://schemas.microsoft.com/office/drawing/2014/chart" uri="{C3380CC4-5D6E-409C-BE32-E72D297353CC}">
                <c16:uniqueId val="{00000002-2C8F-4B8B-B480-8C55C452A2ED}"/>
              </c:ext>
            </c:extLst>
          </c:dPt>
          <c:cat>
            <c:numRef>
              <c:f>Sheet1!$A$2:$A$9</c:f>
              <c:numCache>
                <c:formatCode>General</c:formatCode>
                <c:ptCount val="8"/>
                <c:pt idx="0">
                  <c:v>1</c:v>
                </c:pt>
                <c:pt idx="1">
                  <c:v>6</c:v>
                </c:pt>
                <c:pt idx="2">
                  <c:v>2</c:v>
                </c:pt>
                <c:pt idx="3">
                  <c:v>7</c:v>
                </c:pt>
                <c:pt idx="4">
                  <c:v>3</c:v>
                </c:pt>
                <c:pt idx="5">
                  <c:v>8</c:v>
                </c:pt>
                <c:pt idx="6">
                  <c:v>4</c:v>
                </c:pt>
                <c:pt idx="7">
                  <c:v>5</c:v>
                </c:pt>
              </c:numCache>
            </c:numRef>
          </c:cat>
          <c:val>
            <c:numRef>
              <c:f>Sheet1!$B$2:$B$9</c:f>
              <c:numCache>
                <c:formatCode>General</c:formatCode>
                <c:ptCount val="8"/>
                <c:pt idx="0">
                  <c:v>1</c:v>
                </c:pt>
                <c:pt idx="1">
                  <c:v>1</c:v>
                </c:pt>
                <c:pt idx="2">
                  <c:v>1</c:v>
                </c:pt>
                <c:pt idx="3">
                  <c:v>1</c:v>
                </c:pt>
                <c:pt idx="4">
                  <c:v>1</c:v>
                </c:pt>
                <c:pt idx="5">
                  <c:v>1</c:v>
                </c:pt>
                <c:pt idx="6">
                  <c:v>1</c:v>
                </c:pt>
                <c:pt idx="7">
                  <c:v>1</c:v>
                </c:pt>
              </c:numCache>
            </c:numRef>
          </c:val>
          <c:extLst>
            <c:ext xmlns:c16="http://schemas.microsoft.com/office/drawing/2014/chart" uri="{C3380CC4-5D6E-409C-BE32-E72D297353CC}">
              <c16:uniqueId val="{00000000-2C8F-4B8B-B480-8C55C452A2ED}"/>
            </c:ext>
          </c:extLst>
        </c:ser>
        <c:dLbls>
          <c:showLegendKey val="0"/>
          <c:showVal val="0"/>
          <c:showCatName val="0"/>
          <c:showSerName val="0"/>
          <c:showPercent val="0"/>
          <c:showBubbleSize val="0"/>
          <c:showLeaderLines val="1"/>
        </c:dLbls>
        <c:firstSliceAng val="112"/>
      </c:pieChart>
      <c:spPr>
        <a:noFill/>
        <a:ln>
          <a:noFill/>
        </a:ln>
        <a:effectLst/>
      </c:spPr>
    </c:plotArea>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7F86A2D-9FBE-4A47-B7D7-7464993C9CDC}" type="doc">
      <dgm:prSet loTypeId="urn:microsoft.com/office/officeart/2005/8/layout/hierarchy3" loCatId="relationship" qsTypeId="urn:microsoft.com/office/officeart/2005/8/quickstyle/3d3" qsCatId="3D" csTypeId="urn:microsoft.com/office/officeart/2005/8/colors/colorful3" csCatId="colorful" phldr="1"/>
      <dgm:spPr/>
      <dgm:t>
        <a:bodyPr/>
        <a:lstStyle/>
        <a:p>
          <a:endParaRPr lang="en-US"/>
        </a:p>
      </dgm:t>
    </dgm:pt>
    <dgm:pt modelId="{47F09225-47A4-456F-8AE3-BEA38225F2F4}">
      <dgm:prSet phldrT="[Text]" custT="1"/>
      <dgm:spPr>
        <a:solidFill>
          <a:srgbClr val="89D0A7"/>
        </a:solidFill>
      </dgm:spPr>
      <dgm:t>
        <a:bodyPr/>
        <a:lstStyle/>
        <a:p>
          <a:r>
            <a:rPr lang="en-US" sz="9600" dirty="0">
              <a:solidFill>
                <a:schemeClr val="accent3">
                  <a:lumMod val="50000"/>
                </a:schemeClr>
              </a:solidFill>
              <a:latin typeface="Fjalla One" panose="02000506040000020004" pitchFamily="2" charset="0"/>
            </a:rPr>
            <a:t>CASTER</a:t>
          </a:r>
        </a:p>
      </dgm:t>
    </dgm:pt>
    <dgm:pt modelId="{8203C2A6-35E5-4DAA-BF4B-DB81DFBDBC2A}" type="parTrans" cxnId="{D56943F6-D137-401D-8827-465691FAFA57}">
      <dgm:prSet/>
      <dgm:spPr/>
      <dgm:t>
        <a:bodyPr/>
        <a:lstStyle/>
        <a:p>
          <a:endParaRPr lang="en-US"/>
        </a:p>
      </dgm:t>
    </dgm:pt>
    <dgm:pt modelId="{F5D5D7E8-2D44-46B2-80ED-3061FE28473D}" type="sibTrans" cxnId="{D56943F6-D137-401D-8827-465691FAFA57}">
      <dgm:prSet/>
      <dgm:spPr/>
      <dgm:t>
        <a:bodyPr/>
        <a:lstStyle/>
        <a:p>
          <a:endParaRPr lang="en-US"/>
        </a:p>
      </dgm:t>
    </dgm:pt>
    <dgm:pt modelId="{AA88F025-F45B-4A0A-84B6-4C2FD4F381A5}">
      <dgm:prSet phldrT="[Text]" custT="1"/>
      <dgm:spPr/>
      <dgm:t>
        <a:bodyPr/>
        <a:lstStyle/>
        <a:p>
          <a:r>
            <a:rPr lang="en-US" sz="4000" dirty="0">
              <a:latin typeface="David Libre" panose="00000500000000000000" pitchFamily="2" charset="-79"/>
              <a:cs typeface="David Libre" panose="00000500000000000000" pitchFamily="2" charset="-79"/>
            </a:rPr>
            <a:t>Obtain the darkest color</a:t>
          </a:r>
        </a:p>
      </dgm:t>
    </dgm:pt>
    <dgm:pt modelId="{B7D6D927-D52D-42D5-A20A-93F62C854051}" type="parTrans" cxnId="{C4CD5FF7-86AE-4807-A1B6-110081D78536}">
      <dgm:prSet/>
      <dgm:spPr/>
      <dgm:t>
        <a:bodyPr/>
        <a:lstStyle/>
        <a:p>
          <a:endParaRPr lang="en-US"/>
        </a:p>
      </dgm:t>
    </dgm:pt>
    <dgm:pt modelId="{9BF5AFCE-3A71-458D-B512-93832E4612F5}" type="sibTrans" cxnId="{C4CD5FF7-86AE-4807-A1B6-110081D78536}">
      <dgm:prSet/>
      <dgm:spPr/>
      <dgm:t>
        <a:bodyPr/>
        <a:lstStyle/>
        <a:p>
          <a:endParaRPr lang="en-US"/>
        </a:p>
      </dgm:t>
    </dgm:pt>
    <dgm:pt modelId="{5791FD8B-6C81-4C96-83ED-E40C60C4BF33}">
      <dgm:prSet phldrT="[Text]" custT="1"/>
      <dgm:spPr/>
      <dgm:t>
        <a:bodyPr/>
        <a:lstStyle/>
        <a:p>
          <a:r>
            <a:rPr lang="en-US" sz="4000" dirty="0">
              <a:latin typeface="David Libre" panose="00000500000000000000" pitchFamily="2" charset="-79"/>
              <a:cs typeface="David Libre" panose="00000500000000000000" pitchFamily="2" charset="-79"/>
            </a:rPr>
            <a:t>Use linear regression analysis to find the slope of the line of best fit</a:t>
          </a:r>
        </a:p>
      </dgm:t>
    </dgm:pt>
    <dgm:pt modelId="{DB71AA94-82DA-4A1A-9DD8-86C7692B068A}" type="parTrans" cxnId="{A558DAD8-8F8A-4E71-BA95-392549D502A3}">
      <dgm:prSet/>
      <dgm:spPr/>
      <dgm:t>
        <a:bodyPr/>
        <a:lstStyle/>
        <a:p>
          <a:endParaRPr lang="en-US"/>
        </a:p>
      </dgm:t>
    </dgm:pt>
    <dgm:pt modelId="{29B5C31F-820E-4788-90CC-8D3782B8BDFE}" type="sibTrans" cxnId="{A558DAD8-8F8A-4E71-BA95-392549D502A3}">
      <dgm:prSet/>
      <dgm:spPr/>
      <dgm:t>
        <a:bodyPr/>
        <a:lstStyle/>
        <a:p>
          <a:endParaRPr lang="en-US"/>
        </a:p>
      </dgm:t>
    </dgm:pt>
    <dgm:pt modelId="{1949E20A-BCB6-41D1-A570-DA42802E485E}">
      <dgm:prSet phldrT="[Text]" custT="1"/>
      <dgm:spPr/>
      <dgm:t>
        <a:bodyPr/>
        <a:lstStyle/>
        <a:p>
          <a:r>
            <a:rPr lang="en-US" sz="4000" dirty="0">
              <a:latin typeface="David Libre" panose="00000500000000000000" pitchFamily="2" charset="-79"/>
              <a:cs typeface="David Libre" panose="00000500000000000000" pitchFamily="2" charset="-79"/>
            </a:rPr>
            <a:t>Match the slope to the section</a:t>
          </a:r>
        </a:p>
      </dgm:t>
    </dgm:pt>
    <dgm:pt modelId="{201142D2-3B56-45EC-BF6A-C4AFD32476EF}" type="parTrans" cxnId="{76370E32-A5F9-47B3-9CBB-302C54C63BEC}">
      <dgm:prSet/>
      <dgm:spPr/>
      <dgm:t>
        <a:bodyPr/>
        <a:lstStyle/>
        <a:p>
          <a:endParaRPr lang="en-US"/>
        </a:p>
      </dgm:t>
    </dgm:pt>
    <dgm:pt modelId="{2E637BCC-8DA7-4036-8FB9-F7DEF6961574}" type="sibTrans" cxnId="{76370E32-A5F9-47B3-9CBB-302C54C63BEC}">
      <dgm:prSet/>
      <dgm:spPr/>
      <dgm:t>
        <a:bodyPr/>
        <a:lstStyle/>
        <a:p>
          <a:endParaRPr lang="en-US"/>
        </a:p>
      </dgm:t>
    </dgm:pt>
    <dgm:pt modelId="{23303669-011D-4DC0-B884-B0624A1F07A2}">
      <dgm:prSet phldrT="[Text]" custT="1"/>
      <dgm:spPr/>
      <dgm:t>
        <a:bodyPr/>
        <a:lstStyle/>
        <a:p>
          <a:r>
            <a:rPr lang="en-US" sz="4000" dirty="0">
              <a:latin typeface="David Libre" panose="00000500000000000000" pitchFamily="2" charset="-79"/>
              <a:cs typeface="David Libre" panose="00000500000000000000" pitchFamily="2" charset="-79"/>
            </a:rPr>
            <a:t>Locate a pixel on known membrane in the direction of the new section</a:t>
          </a:r>
        </a:p>
      </dgm:t>
    </dgm:pt>
    <dgm:pt modelId="{318586DA-BFCD-4F4D-8FD3-0EFFC4FB06FB}" type="parTrans" cxnId="{D3F79DD6-12E6-403B-86BF-6947220C4048}">
      <dgm:prSet/>
      <dgm:spPr/>
      <dgm:t>
        <a:bodyPr/>
        <a:lstStyle/>
        <a:p>
          <a:endParaRPr lang="en-US"/>
        </a:p>
      </dgm:t>
    </dgm:pt>
    <dgm:pt modelId="{0B496BC3-5AA5-4FD6-934B-2FD2E82178F1}" type="sibTrans" cxnId="{D3F79DD6-12E6-403B-86BF-6947220C4048}">
      <dgm:prSet/>
      <dgm:spPr/>
      <dgm:t>
        <a:bodyPr/>
        <a:lstStyle/>
        <a:p>
          <a:endParaRPr lang="en-US"/>
        </a:p>
      </dgm:t>
    </dgm:pt>
    <dgm:pt modelId="{2FD766E4-E2F8-4047-AEDB-60F50654F800}">
      <dgm:prSet phldrT="[Text]" custT="1"/>
      <dgm:spPr/>
      <dgm:t>
        <a:bodyPr/>
        <a:lstStyle/>
        <a:p>
          <a:r>
            <a:rPr lang="en-US" sz="4000" dirty="0">
              <a:latin typeface="David Libre" panose="00000500000000000000" pitchFamily="2" charset="-79"/>
              <a:cs typeface="David Libre" panose="00000500000000000000" pitchFamily="2" charset="-79"/>
            </a:rPr>
            <a:t>Select pixels that are within the range</a:t>
          </a:r>
        </a:p>
      </dgm:t>
    </dgm:pt>
    <dgm:pt modelId="{4CBF37EA-4ED2-4B6D-959E-C3685819B7D9}" type="parTrans" cxnId="{489A662C-251A-4C76-BE6C-BDA7485500B9}">
      <dgm:prSet/>
      <dgm:spPr/>
      <dgm:t>
        <a:bodyPr/>
        <a:lstStyle/>
        <a:p>
          <a:endParaRPr lang="en-US"/>
        </a:p>
      </dgm:t>
    </dgm:pt>
    <dgm:pt modelId="{EC6B5F13-849B-4D8C-8123-730D0804CD5F}" type="sibTrans" cxnId="{489A662C-251A-4C76-BE6C-BDA7485500B9}">
      <dgm:prSet/>
      <dgm:spPr/>
      <dgm:t>
        <a:bodyPr/>
        <a:lstStyle/>
        <a:p>
          <a:endParaRPr lang="en-US"/>
        </a:p>
      </dgm:t>
    </dgm:pt>
    <dgm:pt modelId="{E946AD13-7FEE-49E3-B9FC-07F48D0830EB}">
      <dgm:prSet phldrT="[Text]" custT="1"/>
      <dgm:spPr/>
      <dgm:t>
        <a:bodyPr/>
        <a:lstStyle/>
        <a:p>
          <a:r>
            <a:rPr lang="en-US" sz="4000" dirty="0">
              <a:latin typeface="David Libre" panose="00000500000000000000" pitchFamily="2" charset="-79"/>
              <a:cs typeface="David Libre" panose="00000500000000000000" pitchFamily="2" charset="-79"/>
            </a:rPr>
            <a:t>Select all pixels that are not in the range</a:t>
          </a:r>
        </a:p>
      </dgm:t>
    </dgm:pt>
    <dgm:pt modelId="{2917CE6C-0192-42DC-A1AE-DC4A704689B8}" type="parTrans" cxnId="{01961738-1F3C-4A1E-9895-6ABB7F559F84}">
      <dgm:prSet/>
      <dgm:spPr/>
      <dgm:t>
        <a:bodyPr/>
        <a:lstStyle/>
        <a:p>
          <a:endParaRPr lang="en-US"/>
        </a:p>
      </dgm:t>
    </dgm:pt>
    <dgm:pt modelId="{088593E0-E9D6-4723-B055-0FFEFD04D403}" type="sibTrans" cxnId="{01961738-1F3C-4A1E-9895-6ABB7F559F84}">
      <dgm:prSet/>
      <dgm:spPr/>
      <dgm:t>
        <a:bodyPr/>
        <a:lstStyle/>
        <a:p>
          <a:endParaRPr lang="en-US"/>
        </a:p>
      </dgm:t>
    </dgm:pt>
    <dgm:pt modelId="{D00A2FD5-B413-49B5-8386-854A034BEAEC}">
      <dgm:prSet phldrT="[Text]" custT="1"/>
      <dgm:spPr/>
      <dgm:t>
        <a:bodyPr/>
        <a:lstStyle/>
        <a:p>
          <a:r>
            <a:rPr lang="en-US" sz="4000" dirty="0"/>
            <a:t> </a:t>
          </a:r>
          <a:r>
            <a:rPr lang="en-US" sz="4000" dirty="0">
              <a:latin typeface="David Libre" panose="00000500000000000000" pitchFamily="2" charset="-79"/>
              <a:cs typeface="David Libre" panose="00000500000000000000" pitchFamily="2" charset="-79"/>
            </a:rPr>
            <a:t>Flood fill starting from known membrane</a:t>
          </a:r>
        </a:p>
      </dgm:t>
    </dgm:pt>
    <dgm:pt modelId="{A2E29C08-4AF4-46B3-BB1C-739D8800041A}" type="parTrans" cxnId="{CB4306E5-0550-4DE6-ABC3-7F8C9A93DB1C}">
      <dgm:prSet/>
      <dgm:spPr/>
      <dgm:t>
        <a:bodyPr/>
        <a:lstStyle/>
        <a:p>
          <a:endParaRPr lang="en-US"/>
        </a:p>
      </dgm:t>
    </dgm:pt>
    <dgm:pt modelId="{74B71252-93DD-4C4E-B54B-DFF12B2858EA}" type="sibTrans" cxnId="{CB4306E5-0550-4DE6-ABC3-7F8C9A93DB1C}">
      <dgm:prSet/>
      <dgm:spPr/>
      <dgm:t>
        <a:bodyPr/>
        <a:lstStyle/>
        <a:p>
          <a:endParaRPr lang="en-US"/>
        </a:p>
      </dgm:t>
    </dgm:pt>
    <dgm:pt modelId="{69495F50-C120-44F6-83EE-EA66E9C95899}" type="pres">
      <dgm:prSet presAssocID="{D7F86A2D-9FBE-4A47-B7D7-7464993C9CDC}" presName="diagram" presStyleCnt="0">
        <dgm:presLayoutVars>
          <dgm:chPref val="1"/>
          <dgm:dir/>
          <dgm:animOne val="branch"/>
          <dgm:animLvl val="lvl"/>
          <dgm:resizeHandles/>
        </dgm:presLayoutVars>
      </dgm:prSet>
      <dgm:spPr/>
    </dgm:pt>
    <dgm:pt modelId="{EE60468B-11D0-4203-BC4F-8FB74C06D352}" type="pres">
      <dgm:prSet presAssocID="{47F09225-47A4-456F-8AE3-BEA38225F2F4}" presName="root" presStyleCnt="0"/>
      <dgm:spPr/>
    </dgm:pt>
    <dgm:pt modelId="{58341017-02AE-41FD-BB6A-0719205D71E5}" type="pres">
      <dgm:prSet presAssocID="{47F09225-47A4-456F-8AE3-BEA38225F2F4}" presName="rootComposite" presStyleCnt="0"/>
      <dgm:spPr/>
    </dgm:pt>
    <dgm:pt modelId="{688D9585-3B3B-4DAE-B8AD-F032230B4144}" type="pres">
      <dgm:prSet presAssocID="{47F09225-47A4-456F-8AE3-BEA38225F2F4}" presName="rootText" presStyleLbl="node1" presStyleIdx="0" presStyleCnt="1" custLinFactNeighborX="-99" custLinFactNeighborY="2582"/>
      <dgm:spPr/>
    </dgm:pt>
    <dgm:pt modelId="{44C83B11-CB15-49D7-9817-7BAF20DCE83D}" type="pres">
      <dgm:prSet presAssocID="{47F09225-47A4-456F-8AE3-BEA38225F2F4}" presName="rootConnector" presStyleLbl="node1" presStyleIdx="0" presStyleCnt="1"/>
      <dgm:spPr/>
    </dgm:pt>
    <dgm:pt modelId="{D9CB8237-6868-429A-87B2-CF041EB0C4F5}" type="pres">
      <dgm:prSet presAssocID="{47F09225-47A4-456F-8AE3-BEA38225F2F4}" presName="childShape" presStyleCnt="0"/>
      <dgm:spPr/>
    </dgm:pt>
    <dgm:pt modelId="{28812785-3806-4FB0-81DC-2873F936D48C}" type="pres">
      <dgm:prSet presAssocID="{B7D6D927-D52D-42D5-A20A-93F62C854051}" presName="Name13" presStyleLbl="parChTrans1D2" presStyleIdx="0" presStyleCnt="7"/>
      <dgm:spPr/>
    </dgm:pt>
    <dgm:pt modelId="{761B65A5-B7F6-4CCE-B849-3B09B9253B42}" type="pres">
      <dgm:prSet presAssocID="{AA88F025-F45B-4A0A-84B6-4C2FD4F381A5}" presName="childText" presStyleLbl="bgAcc1" presStyleIdx="0" presStyleCnt="7">
        <dgm:presLayoutVars>
          <dgm:bulletEnabled val="1"/>
        </dgm:presLayoutVars>
      </dgm:prSet>
      <dgm:spPr/>
    </dgm:pt>
    <dgm:pt modelId="{7D0876B5-3D18-4816-85F9-1E8E57B56ABC}" type="pres">
      <dgm:prSet presAssocID="{4CBF37EA-4ED2-4B6D-959E-C3685819B7D9}" presName="Name13" presStyleLbl="parChTrans1D2" presStyleIdx="1" presStyleCnt="7"/>
      <dgm:spPr/>
    </dgm:pt>
    <dgm:pt modelId="{BC92EEDB-10D2-4F18-9CA5-A46E312B4D7E}" type="pres">
      <dgm:prSet presAssocID="{2FD766E4-E2F8-4047-AEDB-60F50654F800}" presName="childText" presStyleLbl="bgAcc1" presStyleIdx="1" presStyleCnt="7">
        <dgm:presLayoutVars>
          <dgm:bulletEnabled val="1"/>
        </dgm:presLayoutVars>
      </dgm:prSet>
      <dgm:spPr/>
    </dgm:pt>
    <dgm:pt modelId="{ED9768FD-B891-4819-8B01-70E9C3CE8E35}" type="pres">
      <dgm:prSet presAssocID="{2917CE6C-0192-42DC-A1AE-DC4A704689B8}" presName="Name13" presStyleLbl="parChTrans1D2" presStyleIdx="2" presStyleCnt="7"/>
      <dgm:spPr/>
    </dgm:pt>
    <dgm:pt modelId="{3D1D8958-391A-4A3F-A567-3916B46402FA}" type="pres">
      <dgm:prSet presAssocID="{E946AD13-7FEE-49E3-B9FC-07F48D0830EB}" presName="childText" presStyleLbl="bgAcc1" presStyleIdx="2" presStyleCnt="7">
        <dgm:presLayoutVars>
          <dgm:bulletEnabled val="1"/>
        </dgm:presLayoutVars>
      </dgm:prSet>
      <dgm:spPr/>
    </dgm:pt>
    <dgm:pt modelId="{9D97D870-4E79-4CC5-988D-A74AFBB19E43}" type="pres">
      <dgm:prSet presAssocID="{A2E29C08-4AF4-46B3-BB1C-739D8800041A}" presName="Name13" presStyleLbl="parChTrans1D2" presStyleIdx="3" presStyleCnt="7"/>
      <dgm:spPr/>
    </dgm:pt>
    <dgm:pt modelId="{803EC986-5D2A-4CE7-B529-76D48236B516}" type="pres">
      <dgm:prSet presAssocID="{D00A2FD5-B413-49B5-8386-854A034BEAEC}" presName="childText" presStyleLbl="bgAcc1" presStyleIdx="3" presStyleCnt="7">
        <dgm:presLayoutVars>
          <dgm:bulletEnabled val="1"/>
        </dgm:presLayoutVars>
      </dgm:prSet>
      <dgm:spPr/>
    </dgm:pt>
    <dgm:pt modelId="{82AC1AC0-720A-4750-8119-F8F46428144C}" type="pres">
      <dgm:prSet presAssocID="{DB71AA94-82DA-4A1A-9DD8-86C7692B068A}" presName="Name13" presStyleLbl="parChTrans1D2" presStyleIdx="4" presStyleCnt="7"/>
      <dgm:spPr/>
    </dgm:pt>
    <dgm:pt modelId="{00B38243-59F1-4378-9836-F3EBC4D22449}" type="pres">
      <dgm:prSet presAssocID="{5791FD8B-6C81-4C96-83ED-E40C60C4BF33}" presName="childText" presStyleLbl="bgAcc1" presStyleIdx="4" presStyleCnt="7">
        <dgm:presLayoutVars>
          <dgm:bulletEnabled val="1"/>
        </dgm:presLayoutVars>
      </dgm:prSet>
      <dgm:spPr/>
    </dgm:pt>
    <dgm:pt modelId="{5875A0D3-4F10-4B16-BF92-57458C7585C8}" type="pres">
      <dgm:prSet presAssocID="{201142D2-3B56-45EC-BF6A-C4AFD32476EF}" presName="Name13" presStyleLbl="parChTrans1D2" presStyleIdx="5" presStyleCnt="7"/>
      <dgm:spPr/>
    </dgm:pt>
    <dgm:pt modelId="{D7AE397D-8538-4B2C-A2D7-A79E1ED58491}" type="pres">
      <dgm:prSet presAssocID="{1949E20A-BCB6-41D1-A570-DA42802E485E}" presName="childText" presStyleLbl="bgAcc1" presStyleIdx="5" presStyleCnt="7">
        <dgm:presLayoutVars>
          <dgm:bulletEnabled val="1"/>
        </dgm:presLayoutVars>
      </dgm:prSet>
      <dgm:spPr/>
    </dgm:pt>
    <dgm:pt modelId="{5F905853-831A-4528-B77B-E1B195D1E267}" type="pres">
      <dgm:prSet presAssocID="{318586DA-BFCD-4F4D-8FD3-0EFFC4FB06FB}" presName="Name13" presStyleLbl="parChTrans1D2" presStyleIdx="6" presStyleCnt="7"/>
      <dgm:spPr/>
    </dgm:pt>
    <dgm:pt modelId="{1F075D6A-004D-4AAF-88D6-2A8C416B5F55}" type="pres">
      <dgm:prSet presAssocID="{23303669-011D-4DC0-B884-B0624A1F07A2}" presName="childText" presStyleLbl="bgAcc1" presStyleIdx="6" presStyleCnt="7">
        <dgm:presLayoutVars>
          <dgm:bulletEnabled val="1"/>
        </dgm:presLayoutVars>
      </dgm:prSet>
      <dgm:spPr/>
    </dgm:pt>
  </dgm:ptLst>
  <dgm:cxnLst>
    <dgm:cxn modelId="{8A62720B-DCFB-46DD-A493-65E2BAD944E4}" type="presOf" srcId="{D00A2FD5-B413-49B5-8386-854A034BEAEC}" destId="{803EC986-5D2A-4CE7-B529-76D48236B516}" srcOrd="0" destOrd="0" presId="urn:microsoft.com/office/officeart/2005/8/layout/hierarchy3"/>
    <dgm:cxn modelId="{64A9C41B-59B0-4F41-A159-3148F61E2773}" type="presOf" srcId="{DB71AA94-82DA-4A1A-9DD8-86C7692B068A}" destId="{82AC1AC0-720A-4750-8119-F8F46428144C}" srcOrd="0" destOrd="0" presId="urn:microsoft.com/office/officeart/2005/8/layout/hierarchy3"/>
    <dgm:cxn modelId="{C64DF82A-3C45-4FE8-8E8C-EE557B4637C9}" type="presOf" srcId="{B7D6D927-D52D-42D5-A20A-93F62C854051}" destId="{28812785-3806-4FB0-81DC-2873F936D48C}" srcOrd="0" destOrd="0" presId="urn:microsoft.com/office/officeart/2005/8/layout/hierarchy3"/>
    <dgm:cxn modelId="{489A662C-251A-4C76-BE6C-BDA7485500B9}" srcId="{47F09225-47A4-456F-8AE3-BEA38225F2F4}" destId="{2FD766E4-E2F8-4047-AEDB-60F50654F800}" srcOrd="1" destOrd="0" parTransId="{4CBF37EA-4ED2-4B6D-959E-C3685819B7D9}" sibTransId="{EC6B5F13-849B-4D8C-8123-730D0804CD5F}"/>
    <dgm:cxn modelId="{76370E32-A5F9-47B3-9CBB-302C54C63BEC}" srcId="{47F09225-47A4-456F-8AE3-BEA38225F2F4}" destId="{1949E20A-BCB6-41D1-A570-DA42802E485E}" srcOrd="5" destOrd="0" parTransId="{201142D2-3B56-45EC-BF6A-C4AFD32476EF}" sibTransId="{2E637BCC-8DA7-4036-8FB9-F7DEF6961574}"/>
    <dgm:cxn modelId="{01961738-1F3C-4A1E-9895-6ABB7F559F84}" srcId="{47F09225-47A4-456F-8AE3-BEA38225F2F4}" destId="{E946AD13-7FEE-49E3-B9FC-07F48D0830EB}" srcOrd="2" destOrd="0" parTransId="{2917CE6C-0192-42DC-A1AE-DC4A704689B8}" sibTransId="{088593E0-E9D6-4723-B055-0FFEFD04D403}"/>
    <dgm:cxn modelId="{2BDA6339-5CAB-45AB-8677-B07B6E5357D7}" type="presOf" srcId="{47F09225-47A4-456F-8AE3-BEA38225F2F4}" destId="{44C83B11-CB15-49D7-9817-7BAF20DCE83D}" srcOrd="1" destOrd="0" presId="urn:microsoft.com/office/officeart/2005/8/layout/hierarchy3"/>
    <dgm:cxn modelId="{84E8FC40-596E-425D-9F56-7AA7395CCD67}" type="presOf" srcId="{2917CE6C-0192-42DC-A1AE-DC4A704689B8}" destId="{ED9768FD-B891-4819-8B01-70E9C3CE8E35}" srcOrd="0" destOrd="0" presId="urn:microsoft.com/office/officeart/2005/8/layout/hierarchy3"/>
    <dgm:cxn modelId="{AC46A85B-66CF-49E6-814F-52EA83DC9D80}" type="presOf" srcId="{D7F86A2D-9FBE-4A47-B7D7-7464993C9CDC}" destId="{69495F50-C120-44F6-83EE-EA66E9C95899}" srcOrd="0" destOrd="0" presId="urn:microsoft.com/office/officeart/2005/8/layout/hierarchy3"/>
    <dgm:cxn modelId="{99D1D96B-C962-465B-AEB0-C36F9B42A743}" type="presOf" srcId="{5791FD8B-6C81-4C96-83ED-E40C60C4BF33}" destId="{00B38243-59F1-4378-9836-F3EBC4D22449}" srcOrd="0" destOrd="0" presId="urn:microsoft.com/office/officeart/2005/8/layout/hierarchy3"/>
    <dgm:cxn modelId="{D3C23D4D-A40D-461A-A163-CFDAEC97B94B}" type="presOf" srcId="{47F09225-47A4-456F-8AE3-BEA38225F2F4}" destId="{688D9585-3B3B-4DAE-B8AD-F032230B4144}" srcOrd="0" destOrd="0" presId="urn:microsoft.com/office/officeart/2005/8/layout/hierarchy3"/>
    <dgm:cxn modelId="{05207753-B14E-4AC6-8C03-46CE5B4D0320}" type="presOf" srcId="{201142D2-3B56-45EC-BF6A-C4AFD32476EF}" destId="{5875A0D3-4F10-4B16-BF92-57458C7585C8}" srcOrd="0" destOrd="0" presId="urn:microsoft.com/office/officeart/2005/8/layout/hierarchy3"/>
    <dgm:cxn modelId="{D384F753-3B1D-4618-A924-2C7CE09D2B32}" type="presOf" srcId="{2FD766E4-E2F8-4047-AEDB-60F50654F800}" destId="{BC92EEDB-10D2-4F18-9CA5-A46E312B4D7E}" srcOrd="0" destOrd="0" presId="urn:microsoft.com/office/officeart/2005/8/layout/hierarchy3"/>
    <dgm:cxn modelId="{2D98B8B9-A744-43F4-ACBF-A5E68E6AB567}" type="presOf" srcId="{A2E29C08-4AF4-46B3-BB1C-739D8800041A}" destId="{9D97D870-4E79-4CC5-988D-A74AFBB19E43}" srcOrd="0" destOrd="0" presId="urn:microsoft.com/office/officeart/2005/8/layout/hierarchy3"/>
    <dgm:cxn modelId="{23BD22C5-4E2B-4E39-B610-66CA5C1C60DD}" type="presOf" srcId="{4CBF37EA-4ED2-4B6D-959E-C3685819B7D9}" destId="{7D0876B5-3D18-4816-85F9-1E8E57B56ABC}" srcOrd="0" destOrd="0" presId="urn:microsoft.com/office/officeart/2005/8/layout/hierarchy3"/>
    <dgm:cxn modelId="{302076C8-5C13-4B9A-AE94-AF400538A97C}" type="presOf" srcId="{23303669-011D-4DC0-B884-B0624A1F07A2}" destId="{1F075D6A-004D-4AAF-88D6-2A8C416B5F55}" srcOrd="0" destOrd="0" presId="urn:microsoft.com/office/officeart/2005/8/layout/hierarchy3"/>
    <dgm:cxn modelId="{384FB5D4-EE9D-4287-BCC1-2064B250085E}" type="presOf" srcId="{1949E20A-BCB6-41D1-A570-DA42802E485E}" destId="{D7AE397D-8538-4B2C-A2D7-A79E1ED58491}" srcOrd="0" destOrd="0" presId="urn:microsoft.com/office/officeart/2005/8/layout/hierarchy3"/>
    <dgm:cxn modelId="{D3F79DD6-12E6-403B-86BF-6947220C4048}" srcId="{47F09225-47A4-456F-8AE3-BEA38225F2F4}" destId="{23303669-011D-4DC0-B884-B0624A1F07A2}" srcOrd="6" destOrd="0" parTransId="{318586DA-BFCD-4F4D-8FD3-0EFFC4FB06FB}" sibTransId="{0B496BC3-5AA5-4FD6-934B-2FD2E82178F1}"/>
    <dgm:cxn modelId="{A558DAD8-8F8A-4E71-BA95-392549D502A3}" srcId="{47F09225-47A4-456F-8AE3-BEA38225F2F4}" destId="{5791FD8B-6C81-4C96-83ED-E40C60C4BF33}" srcOrd="4" destOrd="0" parTransId="{DB71AA94-82DA-4A1A-9DD8-86C7692B068A}" sibTransId="{29B5C31F-820E-4788-90CC-8D3782B8BDFE}"/>
    <dgm:cxn modelId="{4259CAE2-5799-41B5-8A10-B6123CC57A5F}" type="presOf" srcId="{AA88F025-F45B-4A0A-84B6-4C2FD4F381A5}" destId="{761B65A5-B7F6-4CCE-B849-3B09B9253B42}" srcOrd="0" destOrd="0" presId="urn:microsoft.com/office/officeart/2005/8/layout/hierarchy3"/>
    <dgm:cxn modelId="{CB4306E5-0550-4DE6-ABC3-7F8C9A93DB1C}" srcId="{47F09225-47A4-456F-8AE3-BEA38225F2F4}" destId="{D00A2FD5-B413-49B5-8386-854A034BEAEC}" srcOrd="3" destOrd="0" parTransId="{A2E29C08-4AF4-46B3-BB1C-739D8800041A}" sibTransId="{74B71252-93DD-4C4E-B54B-DFF12B2858EA}"/>
    <dgm:cxn modelId="{50E647EE-40B4-4E5F-906D-F2405E79D176}" type="presOf" srcId="{318586DA-BFCD-4F4D-8FD3-0EFFC4FB06FB}" destId="{5F905853-831A-4528-B77B-E1B195D1E267}" srcOrd="0" destOrd="0" presId="urn:microsoft.com/office/officeart/2005/8/layout/hierarchy3"/>
    <dgm:cxn modelId="{D56943F6-D137-401D-8827-465691FAFA57}" srcId="{D7F86A2D-9FBE-4A47-B7D7-7464993C9CDC}" destId="{47F09225-47A4-456F-8AE3-BEA38225F2F4}" srcOrd="0" destOrd="0" parTransId="{8203C2A6-35E5-4DAA-BF4B-DB81DFBDBC2A}" sibTransId="{F5D5D7E8-2D44-46B2-80ED-3061FE28473D}"/>
    <dgm:cxn modelId="{C4CD5FF7-86AE-4807-A1B6-110081D78536}" srcId="{47F09225-47A4-456F-8AE3-BEA38225F2F4}" destId="{AA88F025-F45B-4A0A-84B6-4C2FD4F381A5}" srcOrd="0" destOrd="0" parTransId="{B7D6D927-D52D-42D5-A20A-93F62C854051}" sibTransId="{9BF5AFCE-3A71-458D-B512-93832E4612F5}"/>
    <dgm:cxn modelId="{4264A8FA-87CF-43A1-99D9-B6B942BC812B}" type="presOf" srcId="{E946AD13-7FEE-49E3-B9FC-07F48D0830EB}" destId="{3D1D8958-391A-4A3F-A567-3916B46402FA}" srcOrd="0" destOrd="0" presId="urn:microsoft.com/office/officeart/2005/8/layout/hierarchy3"/>
    <dgm:cxn modelId="{7130FE36-A4BF-42C7-8709-12EDE494137F}" type="presParOf" srcId="{69495F50-C120-44F6-83EE-EA66E9C95899}" destId="{EE60468B-11D0-4203-BC4F-8FB74C06D352}" srcOrd="0" destOrd="0" presId="urn:microsoft.com/office/officeart/2005/8/layout/hierarchy3"/>
    <dgm:cxn modelId="{BBF7BF39-2194-4317-A513-0CD9700FD5BF}" type="presParOf" srcId="{EE60468B-11D0-4203-BC4F-8FB74C06D352}" destId="{58341017-02AE-41FD-BB6A-0719205D71E5}" srcOrd="0" destOrd="0" presId="urn:microsoft.com/office/officeart/2005/8/layout/hierarchy3"/>
    <dgm:cxn modelId="{725DFA5D-F1D1-4A74-A1E2-A80F02DA1F41}" type="presParOf" srcId="{58341017-02AE-41FD-BB6A-0719205D71E5}" destId="{688D9585-3B3B-4DAE-B8AD-F032230B4144}" srcOrd="0" destOrd="0" presId="urn:microsoft.com/office/officeart/2005/8/layout/hierarchy3"/>
    <dgm:cxn modelId="{4A225956-CCCB-4ABF-B2D3-959DF9784373}" type="presParOf" srcId="{58341017-02AE-41FD-BB6A-0719205D71E5}" destId="{44C83B11-CB15-49D7-9817-7BAF20DCE83D}" srcOrd="1" destOrd="0" presId="urn:microsoft.com/office/officeart/2005/8/layout/hierarchy3"/>
    <dgm:cxn modelId="{C158A967-BAAE-40F8-9D35-888996CD2ADA}" type="presParOf" srcId="{EE60468B-11D0-4203-BC4F-8FB74C06D352}" destId="{D9CB8237-6868-429A-87B2-CF041EB0C4F5}" srcOrd="1" destOrd="0" presId="urn:microsoft.com/office/officeart/2005/8/layout/hierarchy3"/>
    <dgm:cxn modelId="{2A6DA41E-38BA-40F4-BF36-0AA18BE54ADA}" type="presParOf" srcId="{D9CB8237-6868-429A-87B2-CF041EB0C4F5}" destId="{28812785-3806-4FB0-81DC-2873F936D48C}" srcOrd="0" destOrd="0" presId="urn:microsoft.com/office/officeart/2005/8/layout/hierarchy3"/>
    <dgm:cxn modelId="{2D071E22-A9EA-4994-9B9F-6C3FF1579FDC}" type="presParOf" srcId="{D9CB8237-6868-429A-87B2-CF041EB0C4F5}" destId="{761B65A5-B7F6-4CCE-B849-3B09B9253B42}" srcOrd="1" destOrd="0" presId="urn:microsoft.com/office/officeart/2005/8/layout/hierarchy3"/>
    <dgm:cxn modelId="{0452BB38-2222-46C2-B6C0-2BB304759A17}" type="presParOf" srcId="{D9CB8237-6868-429A-87B2-CF041EB0C4F5}" destId="{7D0876B5-3D18-4816-85F9-1E8E57B56ABC}" srcOrd="2" destOrd="0" presId="urn:microsoft.com/office/officeart/2005/8/layout/hierarchy3"/>
    <dgm:cxn modelId="{A7B3CD6E-90AB-4701-B97C-2E6C8C8E7156}" type="presParOf" srcId="{D9CB8237-6868-429A-87B2-CF041EB0C4F5}" destId="{BC92EEDB-10D2-4F18-9CA5-A46E312B4D7E}" srcOrd="3" destOrd="0" presId="urn:microsoft.com/office/officeart/2005/8/layout/hierarchy3"/>
    <dgm:cxn modelId="{F7B7215B-706D-4258-B16B-4BF14FB5413A}" type="presParOf" srcId="{D9CB8237-6868-429A-87B2-CF041EB0C4F5}" destId="{ED9768FD-B891-4819-8B01-70E9C3CE8E35}" srcOrd="4" destOrd="0" presId="urn:microsoft.com/office/officeart/2005/8/layout/hierarchy3"/>
    <dgm:cxn modelId="{F9FD234F-1D2C-4776-9146-FF90EA0E8BEC}" type="presParOf" srcId="{D9CB8237-6868-429A-87B2-CF041EB0C4F5}" destId="{3D1D8958-391A-4A3F-A567-3916B46402FA}" srcOrd="5" destOrd="0" presId="urn:microsoft.com/office/officeart/2005/8/layout/hierarchy3"/>
    <dgm:cxn modelId="{16BDE867-AF9A-4778-94DD-6DD50D17F5D4}" type="presParOf" srcId="{D9CB8237-6868-429A-87B2-CF041EB0C4F5}" destId="{9D97D870-4E79-4CC5-988D-A74AFBB19E43}" srcOrd="6" destOrd="0" presId="urn:microsoft.com/office/officeart/2005/8/layout/hierarchy3"/>
    <dgm:cxn modelId="{4984042E-5B3A-4569-989B-7A1DB43F6F97}" type="presParOf" srcId="{D9CB8237-6868-429A-87B2-CF041EB0C4F5}" destId="{803EC986-5D2A-4CE7-B529-76D48236B516}" srcOrd="7" destOrd="0" presId="urn:microsoft.com/office/officeart/2005/8/layout/hierarchy3"/>
    <dgm:cxn modelId="{78FEAE69-9D6D-41FE-8FD6-EDACE1BD026D}" type="presParOf" srcId="{D9CB8237-6868-429A-87B2-CF041EB0C4F5}" destId="{82AC1AC0-720A-4750-8119-F8F46428144C}" srcOrd="8" destOrd="0" presId="urn:microsoft.com/office/officeart/2005/8/layout/hierarchy3"/>
    <dgm:cxn modelId="{88DF3960-ADA7-4CC3-8119-E39A16404920}" type="presParOf" srcId="{D9CB8237-6868-429A-87B2-CF041EB0C4F5}" destId="{00B38243-59F1-4378-9836-F3EBC4D22449}" srcOrd="9" destOrd="0" presId="urn:microsoft.com/office/officeart/2005/8/layout/hierarchy3"/>
    <dgm:cxn modelId="{BD59AE02-0491-4936-BDBE-F6B20544563B}" type="presParOf" srcId="{D9CB8237-6868-429A-87B2-CF041EB0C4F5}" destId="{5875A0D3-4F10-4B16-BF92-57458C7585C8}" srcOrd="10" destOrd="0" presId="urn:microsoft.com/office/officeart/2005/8/layout/hierarchy3"/>
    <dgm:cxn modelId="{341AFA58-EF14-4330-9260-72922F9E7BD1}" type="presParOf" srcId="{D9CB8237-6868-429A-87B2-CF041EB0C4F5}" destId="{D7AE397D-8538-4B2C-A2D7-A79E1ED58491}" srcOrd="11" destOrd="0" presId="urn:microsoft.com/office/officeart/2005/8/layout/hierarchy3"/>
    <dgm:cxn modelId="{B67CF3D4-F56D-40D2-B73D-81042ED0FCC0}" type="presParOf" srcId="{D9CB8237-6868-429A-87B2-CF041EB0C4F5}" destId="{5F905853-831A-4528-B77B-E1B195D1E267}" srcOrd="12" destOrd="0" presId="urn:microsoft.com/office/officeart/2005/8/layout/hierarchy3"/>
    <dgm:cxn modelId="{51548F4B-AB13-4DD0-8C78-D72CBE914F0E}" type="presParOf" srcId="{D9CB8237-6868-429A-87B2-CF041EB0C4F5}" destId="{1F075D6A-004D-4AAF-88D6-2A8C416B5F55}" srcOrd="13"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8D9585-3B3B-4DAE-B8AD-F032230B4144}">
      <dsp:nvSpPr>
        <dsp:cNvPr id="0" name=""/>
        <dsp:cNvSpPr/>
      </dsp:nvSpPr>
      <dsp:spPr>
        <a:xfrm>
          <a:off x="1149211" y="70281"/>
          <a:ext cx="5055540" cy="2527770"/>
        </a:xfrm>
        <a:prstGeom prst="roundRect">
          <a:avLst>
            <a:gd name="adj" fmla="val 10000"/>
          </a:avLst>
        </a:prstGeom>
        <a:solidFill>
          <a:srgbClr val="89D0A7"/>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82880" tIns="121920" rIns="182880" bIns="121920" numCol="1" spcCol="1270" anchor="ctr" anchorCtr="0">
          <a:noAutofit/>
        </a:bodyPr>
        <a:lstStyle/>
        <a:p>
          <a:pPr marL="0" lvl="0" indent="0" algn="ctr" defTabSz="4267200">
            <a:lnSpc>
              <a:spcPct val="90000"/>
            </a:lnSpc>
            <a:spcBef>
              <a:spcPct val="0"/>
            </a:spcBef>
            <a:spcAft>
              <a:spcPct val="35000"/>
            </a:spcAft>
            <a:buNone/>
          </a:pPr>
          <a:r>
            <a:rPr lang="en-US" sz="9600" kern="1200" dirty="0">
              <a:solidFill>
                <a:schemeClr val="accent3">
                  <a:lumMod val="50000"/>
                </a:schemeClr>
              </a:solidFill>
              <a:latin typeface="Fjalla One" panose="02000506040000020004" pitchFamily="2" charset="0"/>
            </a:rPr>
            <a:t>CASTER</a:t>
          </a:r>
        </a:p>
      </dsp:txBody>
      <dsp:txXfrm>
        <a:off x="1223247" y="144317"/>
        <a:ext cx="4907468" cy="2379698"/>
      </dsp:txXfrm>
    </dsp:sp>
    <dsp:sp modelId="{28812785-3806-4FB0-81DC-2873F936D48C}">
      <dsp:nvSpPr>
        <dsp:cNvPr id="0" name=""/>
        <dsp:cNvSpPr/>
      </dsp:nvSpPr>
      <dsp:spPr>
        <a:xfrm>
          <a:off x="1654765" y="2598052"/>
          <a:ext cx="510559" cy="1830560"/>
        </a:xfrm>
        <a:custGeom>
          <a:avLst/>
          <a:gdLst/>
          <a:ahLst/>
          <a:cxnLst/>
          <a:rect l="0" t="0" r="0" b="0"/>
          <a:pathLst>
            <a:path>
              <a:moveTo>
                <a:pt x="0" y="0"/>
              </a:moveTo>
              <a:lnTo>
                <a:pt x="0" y="1830560"/>
              </a:lnTo>
              <a:lnTo>
                <a:pt x="510559" y="1830560"/>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761B65A5-B7F6-4CCE-B849-3B09B9253B42}">
      <dsp:nvSpPr>
        <dsp:cNvPr id="0" name=""/>
        <dsp:cNvSpPr/>
      </dsp:nvSpPr>
      <dsp:spPr>
        <a:xfrm>
          <a:off x="2165324" y="3164727"/>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Obtain the darkest color</a:t>
          </a:r>
        </a:p>
      </dsp:txBody>
      <dsp:txXfrm>
        <a:off x="2239360" y="3238763"/>
        <a:ext cx="3896360" cy="2379698"/>
      </dsp:txXfrm>
    </dsp:sp>
    <dsp:sp modelId="{7D0876B5-3D18-4816-85F9-1E8E57B56ABC}">
      <dsp:nvSpPr>
        <dsp:cNvPr id="0" name=""/>
        <dsp:cNvSpPr/>
      </dsp:nvSpPr>
      <dsp:spPr>
        <a:xfrm>
          <a:off x="1654765" y="2598052"/>
          <a:ext cx="510559" cy="4990273"/>
        </a:xfrm>
        <a:custGeom>
          <a:avLst/>
          <a:gdLst/>
          <a:ahLst/>
          <a:cxnLst/>
          <a:rect l="0" t="0" r="0" b="0"/>
          <a:pathLst>
            <a:path>
              <a:moveTo>
                <a:pt x="0" y="0"/>
              </a:moveTo>
              <a:lnTo>
                <a:pt x="0" y="4990273"/>
              </a:lnTo>
              <a:lnTo>
                <a:pt x="510559" y="4990273"/>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BC92EEDB-10D2-4F18-9CA5-A46E312B4D7E}">
      <dsp:nvSpPr>
        <dsp:cNvPr id="0" name=""/>
        <dsp:cNvSpPr/>
      </dsp:nvSpPr>
      <dsp:spPr>
        <a:xfrm>
          <a:off x="2165324" y="6324440"/>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Select pixels that are within the range</a:t>
          </a:r>
        </a:p>
      </dsp:txBody>
      <dsp:txXfrm>
        <a:off x="2239360" y="6398476"/>
        <a:ext cx="3896360" cy="2379698"/>
      </dsp:txXfrm>
    </dsp:sp>
    <dsp:sp modelId="{ED9768FD-B891-4819-8B01-70E9C3CE8E35}">
      <dsp:nvSpPr>
        <dsp:cNvPr id="0" name=""/>
        <dsp:cNvSpPr/>
      </dsp:nvSpPr>
      <dsp:spPr>
        <a:xfrm>
          <a:off x="1654765" y="2598052"/>
          <a:ext cx="510559" cy="8149986"/>
        </a:xfrm>
        <a:custGeom>
          <a:avLst/>
          <a:gdLst/>
          <a:ahLst/>
          <a:cxnLst/>
          <a:rect l="0" t="0" r="0" b="0"/>
          <a:pathLst>
            <a:path>
              <a:moveTo>
                <a:pt x="0" y="0"/>
              </a:moveTo>
              <a:lnTo>
                <a:pt x="0" y="8149986"/>
              </a:lnTo>
              <a:lnTo>
                <a:pt x="510559" y="8149986"/>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3D1D8958-391A-4A3F-A567-3916B46402FA}">
      <dsp:nvSpPr>
        <dsp:cNvPr id="0" name=""/>
        <dsp:cNvSpPr/>
      </dsp:nvSpPr>
      <dsp:spPr>
        <a:xfrm>
          <a:off x="2165324" y="9484153"/>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Select all pixels that are not in the range</a:t>
          </a:r>
        </a:p>
      </dsp:txBody>
      <dsp:txXfrm>
        <a:off x="2239360" y="9558189"/>
        <a:ext cx="3896360" cy="2379698"/>
      </dsp:txXfrm>
    </dsp:sp>
    <dsp:sp modelId="{9D97D870-4E79-4CC5-988D-A74AFBB19E43}">
      <dsp:nvSpPr>
        <dsp:cNvPr id="0" name=""/>
        <dsp:cNvSpPr/>
      </dsp:nvSpPr>
      <dsp:spPr>
        <a:xfrm>
          <a:off x="1654765" y="2598052"/>
          <a:ext cx="510559" cy="11309699"/>
        </a:xfrm>
        <a:custGeom>
          <a:avLst/>
          <a:gdLst/>
          <a:ahLst/>
          <a:cxnLst/>
          <a:rect l="0" t="0" r="0" b="0"/>
          <a:pathLst>
            <a:path>
              <a:moveTo>
                <a:pt x="0" y="0"/>
              </a:moveTo>
              <a:lnTo>
                <a:pt x="0" y="11309699"/>
              </a:lnTo>
              <a:lnTo>
                <a:pt x="510559" y="11309699"/>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803EC986-5D2A-4CE7-B529-76D48236B516}">
      <dsp:nvSpPr>
        <dsp:cNvPr id="0" name=""/>
        <dsp:cNvSpPr/>
      </dsp:nvSpPr>
      <dsp:spPr>
        <a:xfrm>
          <a:off x="2165324" y="12643866"/>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t> </a:t>
          </a:r>
          <a:r>
            <a:rPr lang="en-US" sz="4000" kern="1200" dirty="0">
              <a:latin typeface="David Libre" panose="00000500000000000000" pitchFamily="2" charset="-79"/>
              <a:cs typeface="David Libre" panose="00000500000000000000" pitchFamily="2" charset="-79"/>
            </a:rPr>
            <a:t>Flood fill starting from known membrane</a:t>
          </a:r>
        </a:p>
      </dsp:txBody>
      <dsp:txXfrm>
        <a:off x="2239360" y="12717902"/>
        <a:ext cx="3896360" cy="2379698"/>
      </dsp:txXfrm>
    </dsp:sp>
    <dsp:sp modelId="{82AC1AC0-720A-4750-8119-F8F46428144C}">
      <dsp:nvSpPr>
        <dsp:cNvPr id="0" name=""/>
        <dsp:cNvSpPr/>
      </dsp:nvSpPr>
      <dsp:spPr>
        <a:xfrm>
          <a:off x="1654765" y="2598052"/>
          <a:ext cx="510559" cy="14469412"/>
        </a:xfrm>
        <a:custGeom>
          <a:avLst/>
          <a:gdLst/>
          <a:ahLst/>
          <a:cxnLst/>
          <a:rect l="0" t="0" r="0" b="0"/>
          <a:pathLst>
            <a:path>
              <a:moveTo>
                <a:pt x="0" y="0"/>
              </a:moveTo>
              <a:lnTo>
                <a:pt x="0" y="14469412"/>
              </a:lnTo>
              <a:lnTo>
                <a:pt x="510559" y="14469412"/>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00B38243-59F1-4378-9836-F3EBC4D22449}">
      <dsp:nvSpPr>
        <dsp:cNvPr id="0" name=""/>
        <dsp:cNvSpPr/>
      </dsp:nvSpPr>
      <dsp:spPr>
        <a:xfrm>
          <a:off x="2165324" y="15803579"/>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Use linear regression analysis to find the slope of the line of best fit</a:t>
          </a:r>
        </a:p>
      </dsp:txBody>
      <dsp:txXfrm>
        <a:off x="2239360" y="15877615"/>
        <a:ext cx="3896360" cy="2379698"/>
      </dsp:txXfrm>
    </dsp:sp>
    <dsp:sp modelId="{5875A0D3-4F10-4B16-BF92-57458C7585C8}">
      <dsp:nvSpPr>
        <dsp:cNvPr id="0" name=""/>
        <dsp:cNvSpPr/>
      </dsp:nvSpPr>
      <dsp:spPr>
        <a:xfrm>
          <a:off x="1654765" y="2598052"/>
          <a:ext cx="510559" cy="17629125"/>
        </a:xfrm>
        <a:custGeom>
          <a:avLst/>
          <a:gdLst/>
          <a:ahLst/>
          <a:cxnLst/>
          <a:rect l="0" t="0" r="0" b="0"/>
          <a:pathLst>
            <a:path>
              <a:moveTo>
                <a:pt x="0" y="0"/>
              </a:moveTo>
              <a:lnTo>
                <a:pt x="0" y="17629125"/>
              </a:lnTo>
              <a:lnTo>
                <a:pt x="510559" y="17629125"/>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D7AE397D-8538-4B2C-A2D7-A79E1ED58491}">
      <dsp:nvSpPr>
        <dsp:cNvPr id="0" name=""/>
        <dsp:cNvSpPr/>
      </dsp:nvSpPr>
      <dsp:spPr>
        <a:xfrm>
          <a:off x="2165324" y="18963292"/>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Match the slope to the section</a:t>
          </a:r>
        </a:p>
      </dsp:txBody>
      <dsp:txXfrm>
        <a:off x="2239360" y="19037328"/>
        <a:ext cx="3896360" cy="2379698"/>
      </dsp:txXfrm>
    </dsp:sp>
    <dsp:sp modelId="{5F905853-831A-4528-B77B-E1B195D1E267}">
      <dsp:nvSpPr>
        <dsp:cNvPr id="0" name=""/>
        <dsp:cNvSpPr/>
      </dsp:nvSpPr>
      <dsp:spPr>
        <a:xfrm>
          <a:off x="1654765" y="2598052"/>
          <a:ext cx="510559" cy="20788838"/>
        </a:xfrm>
        <a:custGeom>
          <a:avLst/>
          <a:gdLst/>
          <a:ahLst/>
          <a:cxnLst/>
          <a:rect l="0" t="0" r="0" b="0"/>
          <a:pathLst>
            <a:path>
              <a:moveTo>
                <a:pt x="0" y="0"/>
              </a:moveTo>
              <a:lnTo>
                <a:pt x="0" y="20788838"/>
              </a:lnTo>
              <a:lnTo>
                <a:pt x="510559" y="20788838"/>
              </a:lnTo>
            </a:path>
          </a:pathLst>
        </a:custGeom>
        <a:noFill/>
        <a:ln w="12700" cap="flat" cmpd="sng" algn="ctr">
          <a:solidFill>
            <a:schemeClr val="accent4">
              <a:hueOff val="0"/>
              <a:satOff val="0"/>
              <a:lumOff val="0"/>
              <a:alphaOff val="0"/>
            </a:schemeClr>
          </a:solidFill>
          <a:prstDash val="solid"/>
          <a:miter lim="800000"/>
        </a:ln>
        <a:effectLst/>
        <a:scene3d>
          <a:camera prst="orthographicFront">
            <a:rot lat="0" lon="0" rev="0"/>
          </a:camera>
          <a:lightRig rig="contrasting" dir="t">
            <a:rot lat="0" lon="0" rev="1200000"/>
          </a:lightRig>
        </a:scene3d>
        <a:sp3d z="-110000"/>
      </dsp:spPr>
      <dsp:style>
        <a:lnRef idx="2">
          <a:scrgbClr r="0" g="0" b="0"/>
        </a:lnRef>
        <a:fillRef idx="0">
          <a:scrgbClr r="0" g="0" b="0"/>
        </a:fillRef>
        <a:effectRef idx="0">
          <a:scrgbClr r="0" g="0" b="0"/>
        </a:effectRef>
        <a:fontRef idx="minor"/>
      </dsp:style>
    </dsp:sp>
    <dsp:sp modelId="{1F075D6A-004D-4AAF-88D6-2A8C416B5F55}">
      <dsp:nvSpPr>
        <dsp:cNvPr id="0" name=""/>
        <dsp:cNvSpPr/>
      </dsp:nvSpPr>
      <dsp:spPr>
        <a:xfrm>
          <a:off x="2165324" y="22123005"/>
          <a:ext cx="4044432" cy="2527770"/>
        </a:xfrm>
        <a:prstGeom prst="roundRect">
          <a:avLst>
            <a:gd name="adj" fmla="val 10000"/>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76200" tIns="50800" rIns="76200" bIns="50800" numCol="1" spcCol="1270" anchor="ctr" anchorCtr="0">
          <a:noAutofit/>
        </a:bodyPr>
        <a:lstStyle/>
        <a:p>
          <a:pPr marL="0" lvl="0" indent="0" algn="ctr" defTabSz="1778000">
            <a:lnSpc>
              <a:spcPct val="90000"/>
            </a:lnSpc>
            <a:spcBef>
              <a:spcPct val="0"/>
            </a:spcBef>
            <a:spcAft>
              <a:spcPct val="35000"/>
            </a:spcAft>
            <a:buNone/>
          </a:pPr>
          <a:r>
            <a:rPr lang="en-US" sz="4000" kern="1200" dirty="0">
              <a:latin typeface="David Libre" panose="00000500000000000000" pitchFamily="2" charset="-79"/>
              <a:cs typeface="David Libre" panose="00000500000000000000" pitchFamily="2" charset="-79"/>
            </a:rPr>
            <a:t>Locate a pixel on known membrane in the direction of the new section</a:t>
          </a:r>
        </a:p>
      </dsp:txBody>
      <dsp:txXfrm>
        <a:off x="2239360" y="22197041"/>
        <a:ext cx="3896360" cy="2379698"/>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AC8CEC3D-96F7-401F-9673-3EE7F75C9C5B}" type="datetimeFigureOut">
              <a:rPr lang="en-US"/>
              <a:t>7/23/2018</a:t>
            </a:fld>
            <a:endParaRPr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98ED8CD-4E4C-49AC-BDC6-2963BA49E54F}" type="slidenum">
              <a:rPr/>
              <a:t>‹#›</a:t>
            </a:fld>
            <a:endParaRPr dirty="0"/>
          </a:p>
        </p:txBody>
      </p:sp>
    </p:spTree>
    <p:extLst>
      <p:ext uri="{BB962C8B-B14F-4D97-AF65-F5344CB8AC3E}">
        <p14:creationId xmlns:p14="http://schemas.microsoft.com/office/powerpoint/2010/main" val="3434179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032BCF4-D26D-4DAF-9F57-FE1E61FE7935}" type="datetimeFigureOut">
              <a:rPr lang="en-US"/>
              <a:t>7/23/2018</a:t>
            </a:fld>
            <a:endParaRPr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FB91549-43BF-425A-AF25-75262019208C}" type="slidenum">
              <a:rPr/>
              <a:t>‹#›</a:t>
            </a:fld>
            <a:endParaRPr dirty="0"/>
          </a:p>
        </p:txBody>
      </p:sp>
    </p:spTree>
    <p:extLst>
      <p:ext uri="{BB962C8B-B14F-4D97-AF65-F5344CB8AC3E}">
        <p14:creationId xmlns:p14="http://schemas.microsoft.com/office/powerpoint/2010/main" val="4239286417"/>
      </p:ext>
    </p:extLst>
  </p:cSld>
  <p:clrMap bg1="lt1" tx1="dk1" bg2="lt2" tx2="dk2" accent1="accent1" accent2="accent2" accent3="accent3" accent4="accent4" accent5="accent5" accent6="accent6" hlink="hlink" folHlink="folHlink"/>
  <p:notesStyle>
    <a:lvl1pPr marL="0" algn="l" defTabSz="3687409" rtl="0" eaLnBrk="1" latinLnBrk="0" hangingPunct="1">
      <a:defRPr sz="4839" kern="1200">
        <a:solidFill>
          <a:schemeClr val="tx2"/>
        </a:solidFill>
        <a:latin typeface="+mn-lt"/>
        <a:ea typeface="+mn-ea"/>
        <a:cs typeface="+mn-cs"/>
      </a:defRPr>
    </a:lvl1pPr>
    <a:lvl2pPr marL="1843705" algn="l" defTabSz="3687409" rtl="0" eaLnBrk="1" latinLnBrk="0" hangingPunct="1">
      <a:defRPr sz="4839" kern="1200">
        <a:solidFill>
          <a:schemeClr val="tx2"/>
        </a:solidFill>
        <a:latin typeface="+mn-lt"/>
        <a:ea typeface="+mn-ea"/>
        <a:cs typeface="+mn-cs"/>
      </a:defRPr>
    </a:lvl2pPr>
    <a:lvl3pPr marL="3687409" algn="l" defTabSz="3687409" rtl="0" eaLnBrk="1" latinLnBrk="0" hangingPunct="1">
      <a:defRPr sz="4839" kern="1200">
        <a:solidFill>
          <a:schemeClr val="tx2"/>
        </a:solidFill>
        <a:latin typeface="+mn-lt"/>
        <a:ea typeface="+mn-ea"/>
        <a:cs typeface="+mn-cs"/>
      </a:defRPr>
    </a:lvl3pPr>
    <a:lvl4pPr marL="5531114" algn="l" defTabSz="3687409" rtl="0" eaLnBrk="1" latinLnBrk="0" hangingPunct="1">
      <a:defRPr sz="4839" kern="1200">
        <a:solidFill>
          <a:schemeClr val="tx2"/>
        </a:solidFill>
        <a:latin typeface="+mn-lt"/>
        <a:ea typeface="+mn-ea"/>
        <a:cs typeface="+mn-cs"/>
      </a:defRPr>
    </a:lvl4pPr>
    <a:lvl5pPr marL="7374819" algn="l" defTabSz="3687409" rtl="0" eaLnBrk="1" latinLnBrk="0" hangingPunct="1">
      <a:defRPr sz="4839" kern="1200">
        <a:solidFill>
          <a:schemeClr val="tx2"/>
        </a:solidFill>
        <a:latin typeface="+mn-lt"/>
        <a:ea typeface="+mn-ea"/>
        <a:cs typeface="+mn-cs"/>
      </a:defRPr>
    </a:lvl5pPr>
    <a:lvl6pPr marL="9218524" algn="l" defTabSz="3687409" rtl="0" eaLnBrk="1" latinLnBrk="0" hangingPunct="1">
      <a:defRPr sz="4839" kern="1200">
        <a:solidFill>
          <a:schemeClr val="tx1"/>
        </a:solidFill>
        <a:latin typeface="+mn-lt"/>
        <a:ea typeface="+mn-ea"/>
        <a:cs typeface="+mn-cs"/>
      </a:defRPr>
    </a:lvl6pPr>
    <a:lvl7pPr marL="11062228" algn="l" defTabSz="3687409" rtl="0" eaLnBrk="1" latinLnBrk="0" hangingPunct="1">
      <a:defRPr sz="4839" kern="1200">
        <a:solidFill>
          <a:schemeClr val="tx1"/>
        </a:solidFill>
        <a:latin typeface="+mn-lt"/>
        <a:ea typeface="+mn-ea"/>
        <a:cs typeface="+mn-cs"/>
      </a:defRPr>
    </a:lvl7pPr>
    <a:lvl8pPr marL="12905933" algn="l" defTabSz="3687409" rtl="0" eaLnBrk="1" latinLnBrk="0" hangingPunct="1">
      <a:defRPr sz="4839" kern="1200">
        <a:solidFill>
          <a:schemeClr val="tx1"/>
        </a:solidFill>
        <a:latin typeface="+mn-lt"/>
        <a:ea typeface="+mn-ea"/>
        <a:cs typeface="+mn-cs"/>
      </a:defRPr>
    </a:lvl8pPr>
    <a:lvl9pPr marL="14749638" algn="l" defTabSz="3687409" rtl="0" eaLnBrk="1" latinLnBrk="0" hangingPunct="1">
      <a:defRPr sz="4839"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AD2365B-5397-4552-89D2-3C31D6B894C4}" type="datetime1">
              <a:rPr lang="en-US" smtClean="0"/>
              <a:t>7/23/2018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479012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718D474-84CF-40A5-B032-DFFDE135438A}" type="datetime1">
              <a:rPr lang="en-US" smtClean="0"/>
              <a:t>7/23/2018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0634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067C6EF-6B90-465F-AC36-47BDECADBD65}" type="datetime1">
              <a:rPr lang="en-US" smtClean="0"/>
              <a:t>7/23/2018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760892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7" name="Content Placeholder 2"/>
          <p:cNvSpPr>
            <a:spLocks noGrp="1"/>
          </p:cNvSpPr>
          <p:nvPr>
            <p:ph idx="13" hasCustomPrompt="1"/>
          </p:nvPr>
        </p:nvSpPr>
        <p:spPr>
          <a:xfrm>
            <a:off x="4658940" y="3291867"/>
            <a:ext cx="37042847" cy="20116795"/>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ED1E4A86-2703-4937-ABF7-D8FBDB5C3D3E}" type="datetime1">
              <a:rPr lang="en-US" smtClean="0"/>
              <a:t>7/23/2018</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2424106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1E4A86-2703-4937-ABF7-D8FBDB5C3D3E}" type="datetime1">
              <a:rPr lang="en-US" smtClean="0"/>
              <a:t>7/23/2018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2679143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2E02F23-BD92-4B7B-9DFF-42EEC8F21ED4}" type="datetime1">
              <a:rPr lang="en-US" smtClean="0"/>
              <a:t>7/23/2018</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1073880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814B7EA-8738-442B-ADC7-3A7E6F5C49CD}" type="datetime1">
              <a:rPr lang="en-US" smtClean="0"/>
              <a:t>7/23/2018</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168804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FE5692D-78A6-499F-901A-E660774CC8EE}" type="datetime1">
              <a:rPr lang="en-US" smtClean="0"/>
              <a:t>7/23/2018</a:t>
            </a:fld>
            <a:endParaRPr lang="en-US" dirty="0"/>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318497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6F355-F21B-43C0-ABBD-B5AEBBE279A6}" type="datetime1">
              <a:rPr lang="en-US" smtClean="0"/>
              <a:t>7/23/2018</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1595186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0AB95E7-F437-40FB-91EE-0B08B57CB523}" type="datetime1">
              <a:rPr lang="en-US" smtClean="0"/>
              <a:t>7/23/2018</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3606900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67709EEF-87D9-4049-9A5D-A2B5E4C83A85}" type="datetime1">
              <a:rPr lang="en-US" smtClean="0"/>
              <a:t>7/23/2018</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401937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Edit Master text styles</a:t>
            </a:r>
          </a:p>
        </p:txBody>
      </p:sp>
      <p:sp>
        <p:nvSpPr>
          <p:cNvPr id="5" name="Date Placeholder 4"/>
          <p:cNvSpPr>
            <a:spLocks noGrp="1"/>
          </p:cNvSpPr>
          <p:nvPr>
            <p:ph type="dt" sz="half" idx="10"/>
          </p:nvPr>
        </p:nvSpPr>
        <p:spPr/>
        <p:txBody>
          <a:bodyPr/>
          <a:lstStyle/>
          <a:p>
            <a:fld id="{CAEBD992-82F2-4752-BCD7-4BDCCFA26099}" type="datetime1">
              <a:rPr lang="en-US" smtClean="0"/>
              <a:t>7/23/2018</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A3F31473-23EB-4724-8B59-FE6D21D89FA4}" type="slidenum">
              <a:rPr lang="en-US" smtClean="0"/>
              <a:t>‹#›</a:t>
            </a:fld>
            <a:endParaRPr lang="en-US" dirty="0"/>
          </a:p>
        </p:txBody>
      </p:sp>
    </p:spTree>
    <p:extLst>
      <p:ext uri="{BB962C8B-B14F-4D97-AF65-F5344CB8AC3E}">
        <p14:creationId xmlns:p14="http://schemas.microsoft.com/office/powerpoint/2010/main" val="91516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7590C4DA-EDE6-465C-B91D-0B6D7078AFBA}" type="datetime1">
              <a:rPr lang="en-US" smtClean="0"/>
              <a:pPr/>
              <a:t>7/23/2018</a:t>
            </a:fld>
            <a:endParaRPr lang="en-US" dirty="0"/>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A3F31473-23EB-4724-8B59-FE6D21D89FA4}" type="slidenum">
              <a:rPr lang="en-US" smtClean="0"/>
              <a:pPr/>
              <a:t>‹#›</a:t>
            </a:fld>
            <a:endParaRPr lang="en-US" dirty="0"/>
          </a:p>
        </p:txBody>
      </p:sp>
    </p:spTree>
    <p:extLst>
      <p:ext uri="{BB962C8B-B14F-4D97-AF65-F5344CB8AC3E}">
        <p14:creationId xmlns:p14="http://schemas.microsoft.com/office/powerpoint/2010/main" val="2642666558"/>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662"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6.png"/><Relationship Id="rId18" Type="http://schemas.openxmlformats.org/officeDocument/2006/relationships/image" Target="../media/image11.png"/><Relationship Id="rId26" Type="http://schemas.openxmlformats.org/officeDocument/2006/relationships/image" Target="../media/image19.png"/><Relationship Id="rId3" Type="http://schemas.openxmlformats.org/officeDocument/2006/relationships/image" Target="../media/image2.png"/><Relationship Id="rId21" Type="http://schemas.openxmlformats.org/officeDocument/2006/relationships/image" Target="../media/image14.png"/><Relationship Id="rId7" Type="http://schemas.openxmlformats.org/officeDocument/2006/relationships/chart" Target="../charts/chart1.xml"/><Relationship Id="rId12" Type="http://schemas.microsoft.com/office/2007/relationships/diagramDrawing" Target="../diagrams/drawing1.xml"/><Relationship Id="rId17" Type="http://schemas.openxmlformats.org/officeDocument/2006/relationships/image" Target="../media/image10.png"/><Relationship Id="rId25" Type="http://schemas.openxmlformats.org/officeDocument/2006/relationships/image" Target="../media/image18.png"/><Relationship Id="rId2" Type="http://schemas.openxmlformats.org/officeDocument/2006/relationships/image" Target="../media/image1.png"/><Relationship Id="rId16" Type="http://schemas.openxmlformats.org/officeDocument/2006/relationships/image" Target="../media/image9.png"/><Relationship Id="rId20" Type="http://schemas.openxmlformats.org/officeDocument/2006/relationships/image" Target="../media/image13.png"/><Relationship Id="rId29"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diagramColors" Target="../diagrams/colors1.xml"/><Relationship Id="rId24" Type="http://schemas.openxmlformats.org/officeDocument/2006/relationships/image" Target="../media/image17.png"/><Relationship Id="rId5" Type="http://schemas.openxmlformats.org/officeDocument/2006/relationships/image" Target="../media/image4.png"/><Relationship Id="rId15" Type="http://schemas.openxmlformats.org/officeDocument/2006/relationships/image" Target="../media/image8.png"/><Relationship Id="rId23" Type="http://schemas.openxmlformats.org/officeDocument/2006/relationships/image" Target="../media/image16.png"/><Relationship Id="rId28" Type="http://schemas.openxmlformats.org/officeDocument/2006/relationships/image" Target="../media/image21.png"/><Relationship Id="rId10" Type="http://schemas.openxmlformats.org/officeDocument/2006/relationships/diagramQuickStyle" Target="../diagrams/quickStyle1.xml"/><Relationship Id="rId19" Type="http://schemas.openxmlformats.org/officeDocument/2006/relationships/image" Target="../media/image12.png"/><Relationship Id="rId4" Type="http://schemas.openxmlformats.org/officeDocument/2006/relationships/image" Target="../media/image3.jpeg"/><Relationship Id="rId9" Type="http://schemas.openxmlformats.org/officeDocument/2006/relationships/diagramLayout" Target="../diagrams/layout1.xml"/><Relationship Id="rId14" Type="http://schemas.openxmlformats.org/officeDocument/2006/relationships/image" Target="../media/image7.png"/><Relationship Id="rId22" Type="http://schemas.openxmlformats.org/officeDocument/2006/relationships/image" Target="../media/image15.png"/><Relationship Id="rId27"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BFE8E7"/>
            </a:gs>
            <a:gs pos="100000">
              <a:srgbClr val="3FABB3"/>
            </a:gs>
          </a:gsLst>
          <a:lin ang="5400000" scaled="1"/>
        </a:gra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8270C0EC-A2A6-4750-9F8D-177627555D32}"/>
              </a:ext>
            </a:extLst>
          </p:cNvPr>
          <p:cNvSpPr/>
          <p:nvPr/>
        </p:nvSpPr>
        <p:spPr>
          <a:xfrm>
            <a:off x="9400785" y="4577300"/>
            <a:ext cx="24804232" cy="2716168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4" name="TextBox 3">
            <a:extLst>
              <a:ext uri="{FF2B5EF4-FFF2-40B4-BE49-F238E27FC236}">
                <a16:creationId xmlns:a16="http://schemas.microsoft.com/office/drawing/2014/main" id="{C335067F-F2B3-4595-822A-7C875F3BDF90}"/>
              </a:ext>
            </a:extLst>
          </p:cNvPr>
          <p:cNvSpPr txBox="1"/>
          <p:nvPr/>
        </p:nvSpPr>
        <p:spPr>
          <a:xfrm>
            <a:off x="1307774" y="395884"/>
            <a:ext cx="41768819" cy="3893374"/>
          </a:xfrm>
          <a:prstGeom prst="rect">
            <a:avLst/>
          </a:prstGeom>
          <a:noFill/>
          <a:ln>
            <a:noFill/>
          </a:ln>
        </p:spPr>
        <p:txBody>
          <a:bodyPr wrap="square" rtlCol="0" anchor="ctr" anchorCtr="1">
            <a:spAutoFit/>
          </a:bodyPr>
          <a:lstStyle/>
          <a:p>
            <a:pPr algn="ctr"/>
            <a:r>
              <a:rPr lang="en-US" sz="11500" dirty="0">
                <a:latin typeface="Fjalla One" panose="02000506040000020004" pitchFamily="2" charset="0"/>
              </a:rPr>
              <a:t>Eye of the Mouse: An Automated Membrane Outliner</a:t>
            </a:r>
          </a:p>
          <a:p>
            <a:pPr algn="ctr"/>
            <a:r>
              <a:rPr lang="en-US" sz="6600" dirty="0">
                <a:latin typeface="Fjalla One" panose="02000506040000020004" pitchFamily="2" charset="0"/>
              </a:rPr>
              <a:t>DeLaney Jones, Jesse McDonald, Samuel Seth Long</a:t>
            </a:r>
          </a:p>
          <a:p>
            <a:pPr algn="ctr"/>
            <a:r>
              <a:rPr lang="en-US" sz="6600" dirty="0">
                <a:latin typeface="Fjalla One" panose="02000506040000020004" pitchFamily="2" charset="0"/>
              </a:rPr>
              <a:t>Lewis-Clark State College</a:t>
            </a:r>
          </a:p>
        </p:txBody>
      </p:sp>
      <p:sp>
        <p:nvSpPr>
          <p:cNvPr id="11" name="Rectangle 10">
            <a:extLst>
              <a:ext uri="{FF2B5EF4-FFF2-40B4-BE49-F238E27FC236}">
                <a16:creationId xmlns:a16="http://schemas.microsoft.com/office/drawing/2014/main" id="{776F6DA4-EDAA-492C-96FB-8910C27D39C3}"/>
              </a:ext>
            </a:extLst>
          </p:cNvPr>
          <p:cNvSpPr/>
          <p:nvPr/>
        </p:nvSpPr>
        <p:spPr>
          <a:xfrm>
            <a:off x="753430" y="13487405"/>
            <a:ext cx="7784435" cy="1442801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1874DDEE-27CD-4A1B-AC6C-15119BE97EFA}"/>
              </a:ext>
            </a:extLst>
          </p:cNvPr>
          <p:cNvSpPr txBox="1"/>
          <p:nvPr/>
        </p:nvSpPr>
        <p:spPr>
          <a:xfrm>
            <a:off x="1303151" y="20223325"/>
            <a:ext cx="6578150" cy="2677656"/>
          </a:xfrm>
          <a:prstGeom prst="rect">
            <a:avLst/>
          </a:prstGeom>
          <a:noFill/>
          <a:ln>
            <a:noFill/>
          </a:ln>
        </p:spPr>
        <p:txBody>
          <a:bodyPr wrap="square" rtlCol="0" anchor="ctr" anchorCtr="1">
            <a:spAutoFit/>
          </a:bodyPr>
          <a:lstStyle/>
          <a:p>
            <a:r>
              <a:rPr lang="en-US" sz="2400" dirty="0">
                <a:latin typeface="David Libre" panose="00000500000000000000" pitchFamily="2" charset="-79"/>
                <a:cs typeface="David Libre" panose="00000500000000000000" pitchFamily="2" charset="-79"/>
              </a:rPr>
              <a:t>To get the image stack, a process known as Serial Block-Face Imaging was used. Above is an example of how this process works, and the image below shows the steps of this process. The QR code leads to a page where a video description of this process is available. Mice were used to obtain the biological samples. </a:t>
            </a:r>
          </a:p>
        </p:txBody>
      </p:sp>
      <p:grpSp>
        <p:nvGrpSpPr>
          <p:cNvPr id="85" name="Group 84">
            <a:extLst>
              <a:ext uri="{FF2B5EF4-FFF2-40B4-BE49-F238E27FC236}">
                <a16:creationId xmlns:a16="http://schemas.microsoft.com/office/drawing/2014/main" id="{D70F9162-0B14-449F-8ECC-97DF087A0BD3}"/>
              </a:ext>
            </a:extLst>
          </p:cNvPr>
          <p:cNvGrpSpPr/>
          <p:nvPr/>
        </p:nvGrpSpPr>
        <p:grpSpPr>
          <a:xfrm>
            <a:off x="741038" y="23634946"/>
            <a:ext cx="7784234" cy="3732888"/>
            <a:chOff x="717619" y="4309361"/>
            <a:chExt cx="990464" cy="599436"/>
          </a:xfrm>
        </p:grpSpPr>
        <p:sp>
          <p:nvSpPr>
            <p:cNvPr id="87" name="Arrow: Right 86">
              <a:extLst>
                <a:ext uri="{FF2B5EF4-FFF2-40B4-BE49-F238E27FC236}">
                  <a16:creationId xmlns:a16="http://schemas.microsoft.com/office/drawing/2014/main" id="{493F6282-FFF6-404B-A823-1E84E782A974}"/>
                </a:ext>
              </a:extLst>
            </p:cNvPr>
            <p:cNvSpPr/>
            <p:nvPr/>
          </p:nvSpPr>
          <p:spPr>
            <a:xfrm>
              <a:off x="791878" y="4309361"/>
              <a:ext cx="841946" cy="599436"/>
            </a:xfrm>
            <a:prstGeom prst="rightArrow">
              <a:avLst/>
            </a:prstGeom>
            <a:solidFill>
              <a:schemeClr val="accent3">
                <a:lumMod val="50000"/>
              </a:schemeClr>
            </a:solidFill>
            <a:ln>
              <a:noFill/>
            </a:ln>
            <a:scene3d>
              <a:camera prst="orthographicFront">
                <a:rot lat="0" lon="0" rev="0"/>
              </a:camera>
              <a:lightRig rig="contrasting" dir="t">
                <a:rot lat="0" lon="0" rev="1200000"/>
              </a:lightRig>
            </a:scene3d>
            <a:sp3d z="-300000" prstMaterial="plastic">
              <a:bevelT/>
            </a:sp3d>
          </p:spPr>
          <p:style>
            <a:lnRef idx="1">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0" name="Freeform: Shape 89">
              <a:extLst>
                <a:ext uri="{FF2B5EF4-FFF2-40B4-BE49-F238E27FC236}">
                  <a16:creationId xmlns:a16="http://schemas.microsoft.com/office/drawing/2014/main" id="{4A865171-6A6A-40C4-9342-E591B89AFFA3}"/>
                </a:ext>
              </a:extLst>
            </p:cNvPr>
            <p:cNvSpPr/>
            <p:nvPr/>
          </p:nvSpPr>
          <p:spPr>
            <a:xfrm>
              <a:off x="717619" y="4489191"/>
              <a:ext cx="224582" cy="239774"/>
            </a:xfrm>
            <a:custGeom>
              <a:avLst/>
              <a:gdLst>
                <a:gd name="connsiteX0" fmla="*/ 0 w 224582"/>
                <a:gd name="connsiteY0" fmla="*/ 37431 h 239774"/>
                <a:gd name="connsiteX1" fmla="*/ 37431 w 224582"/>
                <a:gd name="connsiteY1" fmla="*/ 0 h 239774"/>
                <a:gd name="connsiteX2" fmla="*/ 187151 w 224582"/>
                <a:gd name="connsiteY2" fmla="*/ 0 h 239774"/>
                <a:gd name="connsiteX3" fmla="*/ 224582 w 224582"/>
                <a:gd name="connsiteY3" fmla="*/ 37431 h 239774"/>
                <a:gd name="connsiteX4" fmla="*/ 224582 w 224582"/>
                <a:gd name="connsiteY4" fmla="*/ 202343 h 239774"/>
                <a:gd name="connsiteX5" fmla="*/ 187151 w 224582"/>
                <a:gd name="connsiteY5" fmla="*/ 239774 h 239774"/>
                <a:gd name="connsiteX6" fmla="*/ 37431 w 224582"/>
                <a:gd name="connsiteY6" fmla="*/ 239774 h 239774"/>
                <a:gd name="connsiteX7" fmla="*/ 0 w 224582"/>
                <a:gd name="connsiteY7" fmla="*/ 202343 h 239774"/>
                <a:gd name="connsiteX8" fmla="*/ 0 w 224582"/>
                <a:gd name="connsiteY8" fmla="*/ 37431 h 23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82" h="239774">
                  <a:moveTo>
                    <a:pt x="0" y="37431"/>
                  </a:moveTo>
                  <a:cubicBezTo>
                    <a:pt x="0" y="16758"/>
                    <a:pt x="16758" y="0"/>
                    <a:pt x="37431" y="0"/>
                  </a:cubicBezTo>
                  <a:lnTo>
                    <a:pt x="187151" y="0"/>
                  </a:lnTo>
                  <a:cubicBezTo>
                    <a:pt x="207824" y="0"/>
                    <a:pt x="224582" y="16758"/>
                    <a:pt x="224582" y="37431"/>
                  </a:cubicBezTo>
                  <a:lnTo>
                    <a:pt x="224582" y="202343"/>
                  </a:lnTo>
                  <a:cubicBezTo>
                    <a:pt x="224582" y="223016"/>
                    <a:pt x="207824" y="239774"/>
                    <a:pt x="187151" y="239774"/>
                  </a:cubicBezTo>
                  <a:lnTo>
                    <a:pt x="37431" y="239774"/>
                  </a:lnTo>
                  <a:cubicBezTo>
                    <a:pt x="16758" y="239774"/>
                    <a:pt x="0" y="223016"/>
                    <a:pt x="0" y="202343"/>
                  </a:cubicBezTo>
                  <a:lnTo>
                    <a:pt x="0" y="37431"/>
                  </a:lnTo>
                  <a:close/>
                </a:path>
              </a:pathLst>
            </a:custGeom>
            <a:solidFill>
              <a:srgbClr val="6BB988"/>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2394" tIns="22394" rIns="22394" bIns="22394" numCol="1" spcCol="1270" anchor="ctr" anchorCtr="0">
              <a:noAutofit/>
            </a:bodyPr>
            <a:lstStyle/>
            <a:p>
              <a:pPr algn="ctr" defTabSz="133307">
                <a:lnSpc>
                  <a:spcPct val="90000"/>
                </a:lnSpc>
                <a:spcBef>
                  <a:spcPct val="0"/>
                </a:spcBef>
                <a:spcAft>
                  <a:spcPct val="35000"/>
                </a:spcAft>
              </a:pPr>
              <a:r>
                <a:rPr lang="en-US" dirty="0">
                  <a:solidFill>
                    <a:schemeClr val="tx1"/>
                  </a:solidFill>
                  <a:latin typeface="David Libre" panose="00000500000000000000" pitchFamily="2" charset="-79"/>
                  <a:cs typeface="David Libre" panose="00000500000000000000" pitchFamily="2" charset="-79"/>
                </a:rPr>
                <a:t>The eye is perfused with resin</a:t>
              </a:r>
            </a:p>
          </p:txBody>
        </p:sp>
        <p:sp>
          <p:nvSpPr>
            <p:cNvPr id="91" name="Freeform: Shape 90">
              <a:extLst>
                <a:ext uri="{FF2B5EF4-FFF2-40B4-BE49-F238E27FC236}">
                  <a16:creationId xmlns:a16="http://schemas.microsoft.com/office/drawing/2014/main" id="{A3D160ED-47FA-49BF-A1C9-4F7496D882EB}"/>
                </a:ext>
              </a:extLst>
            </p:cNvPr>
            <p:cNvSpPr/>
            <p:nvPr/>
          </p:nvSpPr>
          <p:spPr>
            <a:xfrm>
              <a:off x="972913" y="4489191"/>
              <a:ext cx="224582" cy="239774"/>
            </a:xfrm>
            <a:custGeom>
              <a:avLst/>
              <a:gdLst>
                <a:gd name="connsiteX0" fmla="*/ 0 w 224582"/>
                <a:gd name="connsiteY0" fmla="*/ 37431 h 239774"/>
                <a:gd name="connsiteX1" fmla="*/ 37431 w 224582"/>
                <a:gd name="connsiteY1" fmla="*/ 0 h 239774"/>
                <a:gd name="connsiteX2" fmla="*/ 187151 w 224582"/>
                <a:gd name="connsiteY2" fmla="*/ 0 h 239774"/>
                <a:gd name="connsiteX3" fmla="*/ 224582 w 224582"/>
                <a:gd name="connsiteY3" fmla="*/ 37431 h 239774"/>
                <a:gd name="connsiteX4" fmla="*/ 224582 w 224582"/>
                <a:gd name="connsiteY4" fmla="*/ 202343 h 239774"/>
                <a:gd name="connsiteX5" fmla="*/ 187151 w 224582"/>
                <a:gd name="connsiteY5" fmla="*/ 239774 h 239774"/>
                <a:gd name="connsiteX6" fmla="*/ 37431 w 224582"/>
                <a:gd name="connsiteY6" fmla="*/ 239774 h 239774"/>
                <a:gd name="connsiteX7" fmla="*/ 0 w 224582"/>
                <a:gd name="connsiteY7" fmla="*/ 202343 h 239774"/>
                <a:gd name="connsiteX8" fmla="*/ 0 w 224582"/>
                <a:gd name="connsiteY8" fmla="*/ 37431 h 23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82" h="239774">
                  <a:moveTo>
                    <a:pt x="0" y="37431"/>
                  </a:moveTo>
                  <a:cubicBezTo>
                    <a:pt x="0" y="16758"/>
                    <a:pt x="16758" y="0"/>
                    <a:pt x="37431" y="0"/>
                  </a:cubicBezTo>
                  <a:lnTo>
                    <a:pt x="187151" y="0"/>
                  </a:lnTo>
                  <a:cubicBezTo>
                    <a:pt x="207824" y="0"/>
                    <a:pt x="224582" y="16758"/>
                    <a:pt x="224582" y="37431"/>
                  </a:cubicBezTo>
                  <a:lnTo>
                    <a:pt x="224582" y="202343"/>
                  </a:lnTo>
                  <a:cubicBezTo>
                    <a:pt x="224582" y="223016"/>
                    <a:pt x="207824" y="239774"/>
                    <a:pt x="187151" y="239774"/>
                  </a:cubicBezTo>
                  <a:lnTo>
                    <a:pt x="37431" y="239774"/>
                  </a:lnTo>
                  <a:cubicBezTo>
                    <a:pt x="16758" y="239774"/>
                    <a:pt x="0" y="223016"/>
                    <a:pt x="0" y="202343"/>
                  </a:cubicBezTo>
                  <a:lnTo>
                    <a:pt x="0" y="37431"/>
                  </a:lnTo>
                  <a:close/>
                </a:path>
              </a:pathLst>
            </a:custGeom>
            <a:solidFill>
              <a:srgbClr val="89D0A7"/>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2394" tIns="22394" rIns="22394" bIns="22394" numCol="1" spcCol="1270" anchor="ctr" anchorCtr="0">
              <a:noAutofit/>
            </a:bodyPr>
            <a:lstStyle/>
            <a:p>
              <a:pPr algn="ctr" defTabSz="133307">
                <a:lnSpc>
                  <a:spcPct val="90000"/>
                </a:lnSpc>
                <a:spcBef>
                  <a:spcPct val="0"/>
                </a:spcBef>
                <a:spcAft>
                  <a:spcPct val="35000"/>
                </a:spcAft>
              </a:pPr>
              <a:r>
                <a:rPr lang="en-US" dirty="0">
                  <a:solidFill>
                    <a:schemeClr val="tx1"/>
                  </a:solidFill>
                  <a:latin typeface="David Libre" panose="00000500000000000000" pitchFamily="2" charset="-79"/>
                  <a:cs typeface="David Libre" panose="00000500000000000000" pitchFamily="2" charset="-79"/>
                </a:rPr>
                <a:t>Then it’s sliced into 70 nanometer thick slices</a:t>
              </a:r>
            </a:p>
          </p:txBody>
        </p:sp>
        <p:sp>
          <p:nvSpPr>
            <p:cNvPr id="92" name="Freeform: Shape 91">
              <a:extLst>
                <a:ext uri="{FF2B5EF4-FFF2-40B4-BE49-F238E27FC236}">
                  <a16:creationId xmlns:a16="http://schemas.microsoft.com/office/drawing/2014/main" id="{5D42830F-6D77-47D2-B3D3-39B169823650}"/>
                </a:ext>
              </a:extLst>
            </p:cNvPr>
            <p:cNvSpPr/>
            <p:nvPr/>
          </p:nvSpPr>
          <p:spPr>
            <a:xfrm>
              <a:off x="1222903" y="4489191"/>
              <a:ext cx="234110" cy="239774"/>
            </a:xfrm>
            <a:custGeom>
              <a:avLst/>
              <a:gdLst>
                <a:gd name="connsiteX0" fmla="*/ 0 w 224582"/>
                <a:gd name="connsiteY0" fmla="*/ 37431 h 239774"/>
                <a:gd name="connsiteX1" fmla="*/ 37431 w 224582"/>
                <a:gd name="connsiteY1" fmla="*/ 0 h 239774"/>
                <a:gd name="connsiteX2" fmla="*/ 187151 w 224582"/>
                <a:gd name="connsiteY2" fmla="*/ 0 h 239774"/>
                <a:gd name="connsiteX3" fmla="*/ 224582 w 224582"/>
                <a:gd name="connsiteY3" fmla="*/ 37431 h 239774"/>
                <a:gd name="connsiteX4" fmla="*/ 224582 w 224582"/>
                <a:gd name="connsiteY4" fmla="*/ 202343 h 239774"/>
                <a:gd name="connsiteX5" fmla="*/ 187151 w 224582"/>
                <a:gd name="connsiteY5" fmla="*/ 239774 h 239774"/>
                <a:gd name="connsiteX6" fmla="*/ 37431 w 224582"/>
                <a:gd name="connsiteY6" fmla="*/ 239774 h 239774"/>
                <a:gd name="connsiteX7" fmla="*/ 0 w 224582"/>
                <a:gd name="connsiteY7" fmla="*/ 202343 h 239774"/>
                <a:gd name="connsiteX8" fmla="*/ 0 w 224582"/>
                <a:gd name="connsiteY8" fmla="*/ 37431 h 23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82" h="239774">
                  <a:moveTo>
                    <a:pt x="0" y="37431"/>
                  </a:moveTo>
                  <a:cubicBezTo>
                    <a:pt x="0" y="16758"/>
                    <a:pt x="16758" y="0"/>
                    <a:pt x="37431" y="0"/>
                  </a:cubicBezTo>
                  <a:lnTo>
                    <a:pt x="187151" y="0"/>
                  </a:lnTo>
                  <a:cubicBezTo>
                    <a:pt x="207824" y="0"/>
                    <a:pt x="224582" y="16758"/>
                    <a:pt x="224582" y="37431"/>
                  </a:cubicBezTo>
                  <a:lnTo>
                    <a:pt x="224582" y="202343"/>
                  </a:lnTo>
                  <a:cubicBezTo>
                    <a:pt x="224582" y="223016"/>
                    <a:pt x="207824" y="239774"/>
                    <a:pt x="187151" y="239774"/>
                  </a:cubicBezTo>
                  <a:lnTo>
                    <a:pt x="37431" y="239774"/>
                  </a:lnTo>
                  <a:cubicBezTo>
                    <a:pt x="16758" y="239774"/>
                    <a:pt x="0" y="223016"/>
                    <a:pt x="0" y="202343"/>
                  </a:cubicBezTo>
                  <a:lnTo>
                    <a:pt x="0" y="37431"/>
                  </a:lnTo>
                  <a:close/>
                </a:path>
              </a:pathLst>
            </a:custGeom>
            <a:solidFill>
              <a:srgbClr val="6F96B3"/>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2394" tIns="22394" rIns="22394" bIns="22394" numCol="1" spcCol="1270" anchor="ctr" anchorCtr="0">
              <a:noAutofit/>
            </a:bodyPr>
            <a:lstStyle/>
            <a:p>
              <a:pPr algn="ctr" defTabSz="133307">
                <a:lnSpc>
                  <a:spcPct val="90000"/>
                </a:lnSpc>
                <a:spcBef>
                  <a:spcPct val="0"/>
                </a:spcBef>
                <a:spcAft>
                  <a:spcPct val="35000"/>
                </a:spcAft>
              </a:pPr>
              <a:r>
                <a:rPr lang="en-US" dirty="0">
                  <a:solidFill>
                    <a:schemeClr val="tx1"/>
                  </a:solidFill>
                  <a:latin typeface="David Libre" panose="00000500000000000000" pitchFamily="2" charset="-79"/>
                  <a:cs typeface="David Libre" panose="00000500000000000000" pitchFamily="2" charset="-79"/>
                </a:rPr>
                <a:t>An electron beam scans each slice and an image is created from the deflection of electrons</a:t>
              </a:r>
            </a:p>
          </p:txBody>
        </p:sp>
        <p:sp>
          <p:nvSpPr>
            <p:cNvPr id="93" name="Freeform: Shape 92">
              <a:extLst>
                <a:ext uri="{FF2B5EF4-FFF2-40B4-BE49-F238E27FC236}">
                  <a16:creationId xmlns:a16="http://schemas.microsoft.com/office/drawing/2014/main" id="{2B5E64B0-5520-4C2F-BF8B-9954EA6319A9}"/>
                </a:ext>
              </a:extLst>
            </p:cNvPr>
            <p:cNvSpPr/>
            <p:nvPr/>
          </p:nvSpPr>
          <p:spPr>
            <a:xfrm>
              <a:off x="1483501" y="4489191"/>
              <a:ext cx="224582" cy="239774"/>
            </a:xfrm>
            <a:custGeom>
              <a:avLst/>
              <a:gdLst>
                <a:gd name="connsiteX0" fmla="*/ 0 w 224582"/>
                <a:gd name="connsiteY0" fmla="*/ 37431 h 239774"/>
                <a:gd name="connsiteX1" fmla="*/ 37431 w 224582"/>
                <a:gd name="connsiteY1" fmla="*/ 0 h 239774"/>
                <a:gd name="connsiteX2" fmla="*/ 187151 w 224582"/>
                <a:gd name="connsiteY2" fmla="*/ 0 h 239774"/>
                <a:gd name="connsiteX3" fmla="*/ 224582 w 224582"/>
                <a:gd name="connsiteY3" fmla="*/ 37431 h 239774"/>
                <a:gd name="connsiteX4" fmla="*/ 224582 w 224582"/>
                <a:gd name="connsiteY4" fmla="*/ 202343 h 239774"/>
                <a:gd name="connsiteX5" fmla="*/ 187151 w 224582"/>
                <a:gd name="connsiteY5" fmla="*/ 239774 h 239774"/>
                <a:gd name="connsiteX6" fmla="*/ 37431 w 224582"/>
                <a:gd name="connsiteY6" fmla="*/ 239774 h 239774"/>
                <a:gd name="connsiteX7" fmla="*/ 0 w 224582"/>
                <a:gd name="connsiteY7" fmla="*/ 202343 h 239774"/>
                <a:gd name="connsiteX8" fmla="*/ 0 w 224582"/>
                <a:gd name="connsiteY8" fmla="*/ 37431 h 2397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4582" h="239774">
                  <a:moveTo>
                    <a:pt x="0" y="37431"/>
                  </a:moveTo>
                  <a:cubicBezTo>
                    <a:pt x="0" y="16758"/>
                    <a:pt x="16758" y="0"/>
                    <a:pt x="37431" y="0"/>
                  </a:cubicBezTo>
                  <a:lnTo>
                    <a:pt x="187151" y="0"/>
                  </a:lnTo>
                  <a:cubicBezTo>
                    <a:pt x="207824" y="0"/>
                    <a:pt x="224582" y="16758"/>
                    <a:pt x="224582" y="37431"/>
                  </a:cubicBezTo>
                  <a:lnTo>
                    <a:pt x="224582" y="202343"/>
                  </a:lnTo>
                  <a:cubicBezTo>
                    <a:pt x="224582" y="223016"/>
                    <a:pt x="207824" y="239774"/>
                    <a:pt x="187151" y="239774"/>
                  </a:cubicBezTo>
                  <a:lnTo>
                    <a:pt x="37431" y="239774"/>
                  </a:lnTo>
                  <a:cubicBezTo>
                    <a:pt x="16758" y="239774"/>
                    <a:pt x="0" y="223016"/>
                    <a:pt x="0" y="202343"/>
                  </a:cubicBezTo>
                  <a:lnTo>
                    <a:pt x="0" y="37431"/>
                  </a:lnTo>
                  <a:close/>
                </a:path>
              </a:pathLst>
            </a:custGeom>
            <a:solidFill>
              <a:srgbClr val="CBB2EA"/>
            </a:solidFill>
            <a:scene3d>
              <a:camera prst="orthographicFront">
                <a:rot lat="0" lon="0" rev="0"/>
              </a:camera>
              <a:lightRig rig="contrasting" dir="t">
                <a:rot lat="0" lon="0" rev="1200000"/>
              </a:lightRig>
            </a:scene3d>
            <a:sp3d contourW="19050" prstMaterial="metal">
              <a:bevelT w="88900" h="203200"/>
              <a:bevelB w="165100" h="254000"/>
            </a:sp3d>
          </p:spPr>
          <p:style>
            <a:lnRef idx="0">
              <a:schemeClr val="lt1">
                <a:hueOff val="0"/>
                <a:satOff val="0"/>
                <a:lumOff val="0"/>
                <a:alphaOff val="0"/>
              </a:schemeClr>
            </a:lnRef>
            <a:fillRef idx="1">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2394" tIns="22394" rIns="22394" bIns="22394" numCol="1" spcCol="1270" anchor="ctr" anchorCtr="0">
              <a:noAutofit/>
            </a:bodyPr>
            <a:lstStyle/>
            <a:p>
              <a:pPr algn="ctr" defTabSz="133307">
                <a:lnSpc>
                  <a:spcPct val="90000"/>
                </a:lnSpc>
                <a:spcBef>
                  <a:spcPct val="0"/>
                </a:spcBef>
                <a:spcAft>
                  <a:spcPct val="35000"/>
                </a:spcAft>
              </a:pPr>
              <a:r>
                <a:rPr lang="en-US" dirty="0">
                  <a:solidFill>
                    <a:schemeClr val="tx1"/>
                  </a:solidFill>
                  <a:latin typeface="David Libre" panose="00000500000000000000" pitchFamily="2" charset="-79"/>
                  <a:cs typeface="David Libre" panose="00000500000000000000" pitchFamily="2" charset="-79"/>
                </a:rPr>
                <a:t>The images are loaded into a stack that are used to make 3D models</a:t>
              </a:r>
            </a:p>
          </p:txBody>
        </p:sp>
      </p:grpSp>
      <p:sp>
        <p:nvSpPr>
          <p:cNvPr id="12" name="Rectangle 11">
            <a:extLst>
              <a:ext uri="{FF2B5EF4-FFF2-40B4-BE49-F238E27FC236}">
                <a16:creationId xmlns:a16="http://schemas.microsoft.com/office/drawing/2014/main" id="{45EF1134-B3DD-413F-A65B-47771266A20C}"/>
              </a:ext>
            </a:extLst>
          </p:cNvPr>
          <p:cNvSpPr/>
          <p:nvPr/>
        </p:nvSpPr>
        <p:spPr>
          <a:xfrm>
            <a:off x="754655" y="28649388"/>
            <a:ext cx="7844601" cy="3089602"/>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pic>
        <p:nvPicPr>
          <p:cNvPr id="1030" name="Picture 6" descr="https://science.nichd.nih.gov/confluence/download/thumbnails/34472103/NIH_Master_Logo_With_Tag_2Color-PNG.png?version=1&amp;modificationDate=1363890817000&amp;api=v2">
            <a:extLst>
              <a:ext uri="{FF2B5EF4-FFF2-40B4-BE49-F238E27FC236}">
                <a16:creationId xmlns:a16="http://schemas.microsoft.com/office/drawing/2014/main" id="{2808D283-A6F8-42DE-B486-4FD158D194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7508" y="28977831"/>
            <a:ext cx="4525828" cy="6939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nbre.uidaho.edu/wp-content/uploads/2015/12/idaho-inbre-dark-logo.png">
            <a:extLst>
              <a:ext uri="{FF2B5EF4-FFF2-40B4-BE49-F238E27FC236}">
                <a16:creationId xmlns:a16="http://schemas.microsoft.com/office/drawing/2014/main" id="{06A2C41B-C73D-4F5A-A285-8C9885AA7EC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17508" y="30632648"/>
            <a:ext cx="4431413" cy="68621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lcsc.edu/media/4237500/Flag-Rich-Blue-Red-copy.jpg">
            <a:extLst>
              <a:ext uri="{FF2B5EF4-FFF2-40B4-BE49-F238E27FC236}">
                <a16:creationId xmlns:a16="http://schemas.microsoft.com/office/drawing/2014/main" id="{93CF9B2B-0B61-4730-9549-2773B54277F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759747" y="29341069"/>
            <a:ext cx="2312529" cy="1348206"/>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09C4131-A85D-45DA-81E7-75B998ED0CD2}"/>
              </a:ext>
            </a:extLst>
          </p:cNvPr>
          <p:cNvSpPr/>
          <p:nvPr/>
        </p:nvSpPr>
        <p:spPr>
          <a:xfrm>
            <a:off x="34950662" y="25954214"/>
            <a:ext cx="8082707" cy="5784775"/>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EF60E692-9B66-48D6-8887-21930F6D402F}"/>
              </a:ext>
            </a:extLst>
          </p:cNvPr>
          <p:cNvSpPr txBox="1"/>
          <p:nvPr/>
        </p:nvSpPr>
        <p:spPr>
          <a:xfrm>
            <a:off x="35495912" y="25965544"/>
            <a:ext cx="7056529" cy="6001643"/>
          </a:xfrm>
          <a:prstGeom prst="rect">
            <a:avLst/>
          </a:prstGeom>
          <a:noFill/>
          <a:ln>
            <a:noFill/>
          </a:ln>
        </p:spPr>
        <p:txBody>
          <a:bodyPr wrap="square" rtlCol="0" anchor="ctr" anchorCtr="1">
            <a:spAutoFit/>
          </a:bodyPr>
          <a:lstStyle/>
          <a:p>
            <a:r>
              <a:rPr lang="en-US" sz="2400" dirty="0">
                <a:latin typeface="David Libre" panose="00000500000000000000" pitchFamily="2" charset="-79"/>
                <a:cs typeface="David Libre" panose="00000500000000000000" pitchFamily="2" charset="-79"/>
              </a:rPr>
              <a:t>This publication was made possible by an Institutional Development Award (</a:t>
            </a:r>
            <a:r>
              <a:rPr lang="en-US" sz="2400" dirty="0" err="1">
                <a:latin typeface="David Libre" panose="00000500000000000000" pitchFamily="2" charset="-79"/>
                <a:cs typeface="David Libre" panose="00000500000000000000" pitchFamily="2" charset="-79"/>
              </a:rPr>
              <a:t>IDeA</a:t>
            </a:r>
            <a:r>
              <a:rPr lang="en-US" sz="2400" dirty="0">
                <a:latin typeface="David Libre" panose="00000500000000000000" pitchFamily="2" charset="-79"/>
                <a:cs typeface="David Libre" panose="00000500000000000000" pitchFamily="2" charset="-79"/>
              </a:rPr>
              <a:t>) from the National Institute of General Medical Sciences of the National Institutes of Health under Grant  #P20GM103408, the LCSC HERC-STEM (Higher Education Research Council-Science Technology Engineering and Research award), and Lewis-Clark State College. I’d also like to acknowledge Dr. Samuel (Seth) Long, Jesse McDonald, and Dr. Peter </a:t>
            </a:r>
            <a:r>
              <a:rPr lang="en-US" sz="2400" dirty="0" err="1">
                <a:latin typeface="David Libre" panose="00000500000000000000" pitchFamily="2" charset="-79"/>
                <a:cs typeface="David Libre" panose="00000500000000000000" pitchFamily="2" charset="-79"/>
              </a:rPr>
              <a:t>Fuerst</a:t>
            </a:r>
            <a:r>
              <a:rPr lang="en-US" sz="2400" dirty="0">
                <a:latin typeface="David Libre" panose="00000500000000000000" pitchFamily="2" charset="-79"/>
                <a:cs typeface="David Libre" panose="00000500000000000000" pitchFamily="2" charset="-79"/>
              </a:rPr>
              <a:t>. </a:t>
            </a:r>
          </a:p>
          <a:p>
            <a:endParaRPr lang="en-US" sz="2400" dirty="0">
              <a:latin typeface="David Libre" panose="00000500000000000000" pitchFamily="2" charset="-79"/>
              <a:cs typeface="David Libre" panose="00000500000000000000" pitchFamily="2" charset="-79"/>
            </a:endParaRPr>
          </a:p>
          <a:p>
            <a:r>
              <a:rPr lang="en-US" sz="2400" dirty="0">
                <a:latin typeface="David Libre" panose="00000500000000000000" pitchFamily="2" charset="-79"/>
                <a:cs typeface="David Libre" panose="00000500000000000000" pitchFamily="2" charset="-79"/>
              </a:rPr>
              <a:t>Warwick, T. (2018). What is Serial Block-Face Imaging? (SBEM) | Blue Scientific. [online] Blue Scientific. Available at: https://www.blue-scientific.com/serial-block-face-imaging/ [Accessed 5 Jul. 2018].</a:t>
            </a:r>
          </a:p>
          <a:p>
            <a:endParaRPr lang="en-US" sz="2400" dirty="0">
              <a:latin typeface="David Libre" panose="00000500000000000000" pitchFamily="2" charset="-79"/>
              <a:cs typeface="David Libre" panose="00000500000000000000" pitchFamily="2" charset="-79"/>
            </a:endParaRPr>
          </a:p>
        </p:txBody>
      </p:sp>
      <p:sp>
        <p:nvSpPr>
          <p:cNvPr id="14" name="TextBox 13">
            <a:extLst>
              <a:ext uri="{FF2B5EF4-FFF2-40B4-BE49-F238E27FC236}">
                <a16:creationId xmlns:a16="http://schemas.microsoft.com/office/drawing/2014/main" id="{954399EF-C783-4288-AEC5-9D875B80D597}"/>
              </a:ext>
            </a:extLst>
          </p:cNvPr>
          <p:cNvSpPr txBox="1"/>
          <p:nvPr/>
        </p:nvSpPr>
        <p:spPr>
          <a:xfrm>
            <a:off x="1500860" y="13801977"/>
            <a:ext cx="5988926" cy="1569660"/>
          </a:xfrm>
          <a:prstGeom prst="rect">
            <a:avLst/>
          </a:prstGeom>
          <a:noFill/>
          <a:ln>
            <a:noFill/>
          </a:ln>
        </p:spPr>
        <p:txBody>
          <a:bodyPr wrap="square" rtlCol="0" anchor="ctr" anchorCtr="1">
            <a:spAutoFit/>
          </a:bodyPr>
          <a:lstStyle/>
          <a:p>
            <a:r>
              <a:rPr lang="en-US" sz="9600" dirty="0">
                <a:latin typeface="Fjalla One" panose="02000506040000020004" pitchFamily="2" charset="0"/>
                <a:cs typeface="David Libre" panose="00000500000000000000" pitchFamily="2" charset="-79"/>
              </a:rPr>
              <a:t>Methods</a:t>
            </a:r>
          </a:p>
        </p:txBody>
      </p:sp>
      <p:sp>
        <p:nvSpPr>
          <p:cNvPr id="20" name="Rectangle 19">
            <a:extLst>
              <a:ext uri="{FF2B5EF4-FFF2-40B4-BE49-F238E27FC236}">
                <a16:creationId xmlns:a16="http://schemas.microsoft.com/office/drawing/2014/main" id="{6D8038C6-051D-4E66-A425-62F7C14AAFDB}"/>
              </a:ext>
            </a:extLst>
          </p:cNvPr>
          <p:cNvSpPr/>
          <p:nvPr/>
        </p:nvSpPr>
        <p:spPr>
          <a:xfrm>
            <a:off x="34950662" y="4552373"/>
            <a:ext cx="8187025" cy="14999888"/>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sz="1050" dirty="0">
              <a:effectLst>
                <a:outerShdw blurRad="50800" dist="50800" dir="5400000" algn="ctr" rotWithShape="0">
                  <a:schemeClr val="accent3">
                    <a:lumMod val="75000"/>
                  </a:schemeClr>
                </a:outerShdw>
              </a:effectLst>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5A7C4D4C-7BCC-4D98-B69E-27468E99DF30}"/>
                  </a:ext>
                </a:extLst>
              </p:cNvPr>
              <p:cNvSpPr txBox="1"/>
              <p:nvPr/>
            </p:nvSpPr>
            <p:spPr>
              <a:xfrm>
                <a:off x="27016624" y="22487620"/>
                <a:ext cx="4679456" cy="923330"/>
              </a:xfrm>
              <a:prstGeom prst="rect">
                <a:avLst/>
              </a:prstGeom>
              <a:noFill/>
              <a:ln>
                <a:noFill/>
              </a:ln>
            </p:spPr>
            <p:txBody>
              <a:bodyPr wrap="square" rtlCol="0" anchor="ctr" anchorCtr="1">
                <a:spAutoFit/>
              </a:bodyPr>
              <a:lstStyle/>
              <a:p>
                <a14:m>
                  <m:oMath xmlns:m="http://schemas.openxmlformats.org/officeDocument/2006/math">
                    <m:nary>
                      <m:naryPr>
                        <m:chr m:val="∑"/>
                        <m:subHide m:val="on"/>
                        <m:supHide m:val="on"/>
                        <m:ctrlPr>
                          <a:rPr lang="en-US" i="1">
                            <a:latin typeface="Cambria Math" panose="02040503050406030204" pitchFamily="18" charset="0"/>
                          </a:rPr>
                        </m:ctrlPr>
                      </m:naryPr>
                      <m:sub/>
                      <m:sup/>
                      <m:e/>
                    </m:nary>
                  </m:oMath>
                </a14:m>
                <a:r>
                  <a:rPr lang="en-US" dirty="0">
                    <a:latin typeface="David Libre" panose="00000500000000000000" pitchFamily="2" charset="-79"/>
                    <a:cs typeface="David Libre" panose="00000500000000000000" pitchFamily="2" charset="-79"/>
                  </a:rPr>
                  <a:t>: Foreach membrane segment </a:t>
                </a:r>
              </a:p>
              <a:p>
                <a:r>
                  <a:rPr lang="en-US" dirty="0">
                    <a:latin typeface="David Libre" panose="00000500000000000000" pitchFamily="2" charset="-79"/>
                    <a:cs typeface="David Libre" panose="00000500000000000000" pitchFamily="2" charset="-79"/>
                  </a:rPr>
                  <a:t>x is the x value of a given segment</a:t>
                </a:r>
              </a:p>
              <a:p>
                <a:r>
                  <a:rPr lang="en-US" dirty="0">
                    <a:latin typeface="David Libre" panose="00000500000000000000" pitchFamily="2" charset="-79"/>
                    <a:cs typeface="David Libre" panose="00000500000000000000" pitchFamily="2" charset="-79"/>
                  </a:rPr>
                  <a:t>y is the y value of a given segment</a:t>
                </a:r>
              </a:p>
            </p:txBody>
          </p:sp>
        </mc:Choice>
        <mc:Fallback xmlns="">
          <p:sp>
            <p:nvSpPr>
              <p:cNvPr id="34" name="TextBox 33">
                <a:extLst>
                  <a:ext uri="{FF2B5EF4-FFF2-40B4-BE49-F238E27FC236}">
                    <a16:creationId xmlns:a16="http://schemas.microsoft.com/office/drawing/2014/main" id="{5A7C4D4C-7BCC-4D98-B69E-27468E99DF30}"/>
                  </a:ext>
                </a:extLst>
              </p:cNvPr>
              <p:cNvSpPr txBox="1">
                <a:spLocks noRot="1" noChangeAspect="1" noMove="1" noResize="1" noEditPoints="1" noAdjustHandles="1" noChangeArrowheads="1" noChangeShapeType="1" noTextEdit="1"/>
              </p:cNvSpPr>
              <p:nvPr/>
            </p:nvSpPr>
            <p:spPr>
              <a:xfrm>
                <a:off x="27016624" y="22487620"/>
                <a:ext cx="4679456" cy="923330"/>
              </a:xfrm>
              <a:prstGeom prst="rect">
                <a:avLst/>
              </a:prstGeom>
              <a:blipFill>
                <a:blip r:embed="rId5"/>
                <a:stretch>
                  <a:fillRect t="-47682" b="-15232"/>
                </a:stretch>
              </a:blipFill>
              <a:ln>
                <a:noFill/>
              </a:ln>
            </p:spPr>
            <p:txBody>
              <a:bodyPr/>
              <a:lstStyle/>
              <a:p>
                <a:r>
                  <a:rPr lang="en-US">
                    <a:noFill/>
                  </a:rPr>
                  <a:t> </a:t>
                </a:r>
              </a:p>
            </p:txBody>
          </p:sp>
        </mc:Fallback>
      </mc:AlternateContent>
      <p:sp>
        <p:nvSpPr>
          <p:cNvPr id="80" name="TextBox 79">
            <a:extLst>
              <a:ext uri="{FF2B5EF4-FFF2-40B4-BE49-F238E27FC236}">
                <a16:creationId xmlns:a16="http://schemas.microsoft.com/office/drawing/2014/main" id="{F60FC421-8ADA-41D4-B951-DA5903B7C9BD}"/>
              </a:ext>
            </a:extLst>
          </p:cNvPr>
          <p:cNvSpPr txBox="1"/>
          <p:nvPr/>
        </p:nvSpPr>
        <p:spPr>
          <a:xfrm>
            <a:off x="17020900" y="5141259"/>
            <a:ext cx="12704835" cy="1569660"/>
          </a:xfrm>
          <a:prstGeom prst="rect">
            <a:avLst/>
          </a:prstGeom>
          <a:noFill/>
          <a:ln>
            <a:noFill/>
          </a:ln>
        </p:spPr>
        <p:txBody>
          <a:bodyPr wrap="square" rtlCol="0" anchor="ctr" anchorCtr="1">
            <a:spAutoFit/>
          </a:bodyPr>
          <a:lstStyle/>
          <a:p>
            <a:r>
              <a:rPr lang="en-US" sz="9600" dirty="0">
                <a:latin typeface="Fjalla One" panose="02000506040000020004" pitchFamily="2" charset="0"/>
              </a:rPr>
              <a:t>How does it work?</a:t>
            </a:r>
          </a:p>
        </p:txBody>
      </p:sp>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9E5F5065-4BA5-4344-9E2C-1E9F84EE15E4}"/>
                  </a:ext>
                </a:extLst>
              </p:cNvPr>
              <p:cNvSpPr txBox="1"/>
              <p:nvPr/>
            </p:nvSpPr>
            <p:spPr>
              <a:xfrm>
                <a:off x="22711198" y="22487872"/>
                <a:ext cx="4231370" cy="874598"/>
              </a:xfrm>
              <a:prstGeom prst="rect">
                <a:avLst/>
              </a:prstGeom>
              <a:noFill/>
              <a:ln>
                <a:noFill/>
              </a:ln>
            </p:spPr>
            <p:txBody>
              <a:bodyPr wrap="square" rtlCol="0" anchor="ctr" anchorCtr="1">
                <a:spAutoFit/>
              </a:bodyPr>
              <a:lstStyle/>
              <a:p>
                <a:pPr/>
                <a14:m>
                  <m:oMathPara xmlns:m="http://schemas.openxmlformats.org/officeDocument/2006/math">
                    <m:oMathParaPr>
                      <m:jc m:val="centerGroup"/>
                    </m:oMathParaPr>
                    <m:oMath xmlns:m="http://schemas.openxmlformats.org/officeDocument/2006/math">
                      <m:f>
                        <m:fPr>
                          <m:ctrlPr>
                            <a:rPr lang="en-US" sz="2400" i="1">
                              <a:latin typeface="Cambria Math" panose="02040503050406030204" pitchFamily="18" charset="0"/>
                            </a:rPr>
                          </m:ctrlPr>
                        </m:fPr>
                        <m:num>
                          <m:d>
                            <m:dPr>
                              <m:ctrlPr>
                                <a:rPr lang="en-US" sz="2400" i="1">
                                  <a:latin typeface="Cambria Math" panose="02040503050406030204" pitchFamily="18" charset="0"/>
                                </a:rPr>
                              </m:ctrlPr>
                            </m:dPr>
                            <m:e>
                              <m:nary>
                                <m:naryPr>
                                  <m:chr m:val="∑"/>
                                  <m:subHide m:val="on"/>
                                  <m:supHide m:val="on"/>
                                  <m:ctrlPr>
                                    <a:rPr lang="en-US" sz="2400" i="1">
                                      <a:latin typeface="Cambria Math" panose="02040503050406030204" pitchFamily="18" charset="0"/>
                                    </a:rPr>
                                  </m:ctrlPr>
                                </m:naryPr>
                                <m:sub/>
                                <m:sup/>
                                <m:e>
                                  <m:r>
                                    <a:rPr lang="en-US" sz="2400" i="0">
                                      <a:latin typeface="Cambria Math" panose="02040503050406030204" pitchFamily="18" charset="0"/>
                                    </a:rPr>
                                    <m:t>1</m:t>
                                  </m:r>
                                </m:e>
                              </m:nary>
                              <m:r>
                                <a:rPr lang="en-US" sz="2400" i="0">
                                  <a:latin typeface="Cambria Math" panose="02040503050406030204" pitchFamily="18" charset="0"/>
                                </a:rPr>
                                <m:t> ∗ </m:t>
                              </m:r>
                              <m:nary>
                                <m:naryPr>
                                  <m:chr m:val="∑"/>
                                  <m:subHide m:val="on"/>
                                  <m:supHide m:val="on"/>
                                  <m:ctrlPr>
                                    <a:rPr lang="en-US" sz="2400" i="1">
                                      <a:latin typeface="Cambria Math" panose="02040503050406030204" pitchFamily="18" charset="0"/>
                                    </a:rPr>
                                  </m:ctrlPr>
                                </m:naryPr>
                                <m:sub/>
                                <m:sup/>
                                <m:e>
                                  <m:r>
                                    <m:rPr>
                                      <m:sty m:val="p"/>
                                    </m:rPr>
                                    <a:rPr lang="en-US" sz="2400" i="0">
                                      <a:latin typeface="Cambria Math" panose="02040503050406030204" pitchFamily="18" charset="0"/>
                                    </a:rPr>
                                    <m:t>x</m:t>
                                  </m:r>
                                </m:e>
                              </m:nary>
                              <m:r>
                                <a:rPr lang="en-US" sz="2400" i="0">
                                  <a:latin typeface="Cambria Math" panose="02040503050406030204" pitchFamily="18" charset="0"/>
                                </a:rPr>
                                <m:t> ∗ </m:t>
                              </m:r>
                              <m:nary>
                                <m:naryPr>
                                  <m:chr m:val="∑"/>
                                  <m:subHide m:val="on"/>
                                  <m:supHide m:val="on"/>
                                  <m:ctrlPr>
                                    <a:rPr lang="en-US" sz="2400" i="1">
                                      <a:latin typeface="Cambria Math" panose="02040503050406030204" pitchFamily="18" charset="0"/>
                                    </a:rPr>
                                  </m:ctrlPr>
                                </m:naryPr>
                                <m:sub/>
                                <m:sup/>
                                <m:e>
                                  <m:r>
                                    <m:rPr>
                                      <m:sty m:val="p"/>
                                    </m:rPr>
                                    <a:rPr lang="en-US" sz="2400" i="0">
                                      <a:latin typeface="Cambria Math" panose="02040503050406030204" pitchFamily="18" charset="0"/>
                                    </a:rPr>
                                    <m:t>y</m:t>
                                  </m:r>
                                </m:e>
                              </m:nary>
                            </m:e>
                          </m:d>
                          <m:r>
                            <a:rPr lang="en-US" sz="2400" i="0">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r>
                                <m:rPr>
                                  <m:sty m:val="p"/>
                                </m:rPr>
                                <a:rPr lang="en-US" sz="2400" i="0">
                                  <a:latin typeface="Cambria Math" panose="02040503050406030204" pitchFamily="18" charset="0"/>
                                </a:rPr>
                                <m:t>x</m:t>
                              </m:r>
                            </m:e>
                          </m:nary>
                          <m:r>
                            <a:rPr lang="en-US" sz="2400" i="0">
                              <a:latin typeface="Cambria Math" panose="02040503050406030204" pitchFamily="18" charset="0"/>
                            </a:rPr>
                            <m:t> ∗ </m:t>
                          </m:r>
                          <m:nary>
                            <m:naryPr>
                              <m:chr m:val="∑"/>
                              <m:subHide m:val="on"/>
                              <m:supHide m:val="on"/>
                              <m:ctrlPr>
                                <a:rPr lang="en-US" sz="2400" i="1">
                                  <a:latin typeface="Cambria Math" panose="02040503050406030204" pitchFamily="18" charset="0"/>
                                </a:rPr>
                              </m:ctrlPr>
                            </m:naryPr>
                            <m:sub/>
                            <m:sup/>
                            <m:e>
                              <m:r>
                                <m:rPr>
                                  <m:sty m:val="p"/>
                                </m:rPr>
                                <a:rPr lang="en-US" sz="2400" i="0">
                                  <a:latin typeface="Cambria Math" panose="02040503050406030204" pitchFamily="18" charset="0"/>
                                </a:rPr>
                                <m:t>y</m:t>
                              </m:r>
                            </m:e>
                          </m:nary>
                          <m:r>
                            <a:rPr lang="en-US" sz="2400" i="0">
                              <a:latin typeface="Cambria Math" panose="02040503050406030204" pitchFamily="18" charset="0"/>
                            </a:rPr>
                            <m:t>)</m:t>
                          </m:r>
                        </m:num>
                        <m:den>
                          <m:r>
                            <a:rPr lang="en-US" sz="2400" i="0">
                              <a:latin typeface="Cambria Math" panose="02040503050406030204" pitchFamily="18" charset="0"/>
                            </a:rPr>
                            <m:t>(</m:t>
                          </m:r>
                          <m:nary>
                            <m:naryPr>
                              <m:chr m:val="∑"/>
                              <m:subHide m:val="on"/>
                              <m:supHide m:val="on"/>
                              <m:ctrlPr>
                                <a:rPr lang="en-US" sz="2400" i="1">
                                  <a:latin typeface="Cambria Math" panose="02040503050406030204" pitchFamily="18" charset="0"/>
                                </a:rPr>
                              </m:ctrlPr>
                            </m:naryPr>
                            <m:sub/>
                            <m:sup/>
                            <m:e>
                              <m:r>
                                <a:rPr lang="en-US" sz="2400" i="0">
                                  <a:latin typeface="Cambria Math" panose="02040503050406030204" pitchFamily="18" charset="0"/>
                                </a:rPr>
                                <m:t>1 ∗ </m:t>
                              </m:r>
                              <m:nary>
                                <m:naryPr>
                                  <m:chr m:val="∑"/>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m:rPr>
                                          <m:sty m:val="p"/>
                                        </m:rPr>
                                        <a:rPr lang="en-US" sz="2400" i="0">
                                          <a:latin typeface="Cambria Math" panose="02040503050406030204" pitchFamily="18" charset="0"/>
                                        </a:rPr>
                                        <m:t>x</m:t>
                                      </m:r>
                                    </m:e>
                                    <m:sup>
                                      <m:r>
                                        <a:rPr lang="en-US" sz="2400" i="0">
                                          <a:latin typeface="Cambria Math" panose="02040503050406030204" pitchFamily="18" charset="0"/>
                                        </a:rPr>
                                        <m:t>2</m:t>
                                      </m:r>
                                    </m:sup>
                                  </m:sSup>
                                </m:e>
                              </m:nary>
                              <m:r>
                                <a:rPr lang="en-US" sz="2400" i="0">
                                  <a:latin typeface="Cambria Math" panose="02040503050406030204" pitchFamily="18" charset="0"/>
                                </a:rPr>
                                <m:t>) − </m:t>
                              </m:r>
                              <m:nary>
                                <m:naryPr>
                                  <m:chr m:val="∑"/>
                                  <m:subHide m:val="on"/>
                                  <m:supHide m:val="on"/>
                                  <m:ctrlPr>
                                    <a:rPr lang="en-US" sz="2400" i="1">
                                      <a:latin typeface="Cambria Math" panose="02040503050406030204" pitchFamily="18" charset="0"/>
                                    </a:rPr>
                                  </m:ctrlPr>
                                </m:naryPr>
                                <m:sub/>
                                <m:sup/>
                                <m:e>
                                  <m:sSup>
                                    <m:sSupPr>
                                      <m:ctrlPr>
                                        <a:rPr lang="en-US" sz="2400" i="1">
                                          <a:latin typeface="Cambria Math" panose="02040503050406030204" pitchFamily="18" charset="0"/>
                                        </a:rPr>
                                      </m:ctrlPr>
                                    </m:sSupPr>
                                    <m:e>
                                      <m:r>
                                        <m:rPr>
                                          <m:sty m:val="p"/>
                                        </m:rPr>
                                        <a:rPr lang="en-US" sz="2400" i="0">
                                          <a:latin typeface="Cambria Math" panose="02040503050406030204" pitchFamily="18" charset="0"/>
                                        </a:rPr>
                                        <m:t>x</m:t>
                                      </m:r>
                                    </m:e>
                                    <m:sup>
                                      <m:r>
                                        <a:rPr lang="en-US" sz="2400" i="0">
                                          <a:latin typeface="Cambria Math" panose="02040503050406030204" pitchFamily="18" charset="0"/>
                                        </a:rPr>
                                        <m:t>2</m:t>
                                      </m:r>
                                    </m:sup>
                                  </m:sSup>
                                </m:e>
                              </m:nary>
                            </m:e>
                          </m:nary>
                        </m:den>
                      </m:f>
                    </m:oMath>
                  </m:oMathPara>
                </a14:m>
                <a:endParaRPr lang="en-US" sz="2400" dirty="0"/>
              </a:p>
            </p:txBody>
          </p:sp>
        </mc:Choice>
        <mc:Fallback xmlns="">
          <p:sp>
            <p:nvSpPr>
              <p:cNvPr id="82" name="TextBox 81">
                <a:extLst>
                  <a:ext uri="{FF2B5EF4-FFF2-40B4-BE49-F238E27FC236}">
                    <a16:creationId xmlns:a16="http://schemas.microsoft.com/office/drawing/2014/main" id="{9E5F5065-4BA5-4344-9E2C-1E9F84EE15E4}"/>
                  </a:ext>
                </a:extLst>
              </p:cNvPr>
              <p:cNvSpPr txBox="1">
                <a:spLocks noRot="1" noChangeAspect="1" noMove="1" noResize="1" noEditPoints="1" noAdjustHandles="1" noChangeArrowheads="1" noChangeShapeType="1" noTextEdit="1"/>
              </p:cNvSpPr>
              <p:nvPr/>
            </p:nvSpPr>
            <p:spPr>
              <a:xfrm>
                <a:off x="22711198" y="22487872"/>
                <a:ext cx="4231370" cy="874598"/>
              </a:xfrm>
              <a:prstGeom prst="rect">
                <a:avLst/>
              </a:prstGeom>
              <a:blipFill>
                <a:blip r:embed="rId6"/>
                <a:stretch>
                  <a:fillRect l="-865"/>
                </a:stretch>
              </a:blipFill>
              <a:ln>
                <a:noFill/>
              </a:ln>
            </p:spPr>
            <p:txBody>
              <a:bodyPr/>
              <a:lstStyle/>
              <a:p>
                <a:r>
                  <a:rPr lang="en-US">
                    <a:noFill/>
                  </a:rPr>
                  <a:t> </a:t>
                </a:r>
              </a:p>
            </p:txBody>
          </p:sp>
        </mc:Fallback>
      </mc:AlternateContent>
      <p:sp>
        <p:nvSpPr>
          <p:cNvPr id="83" name="TextBox 82">
            <a:extLst>
              <a:ext uri="{FF2B5EF4-FFF2-40B4-BE49-F238E27FC236}">
                <a16:creationId xmlns:a16="http://schemas.microsoft.com/office/drawing/2014/main" id="{00DB560D-E197-4765-B2C0-3696D01D1198}"/>
              </a:ext>
            </a:extLst>
          </p:cNvPr>
          <p:cNvSpPr txBox="1"/>
          <p:nvPr/>
        </p:nvSpPr>
        <p:spPr>
          <a:xfrm>
            <a:off x="21805420" y="21142149"/>
            <a:ext cx="8701717" cy="646331"/>
          </a:xfrm>
          <a:prstGeom prst="rect">
            <a:avLst/>
          </a:prstGeom>
          <a:noFill/>
          <a:ln>
            <a:noFill/>
          </a:ln>
        </p:spPr>
        <p:txBody>
          <a:bodyPr wrap="square" rtlCol="0" anchor="ctr" anchorCtr="1">
            <a:spAutoFit/>
          </a:bodyPr>
          <a:lstStyle/>
          <a:p>
            <a:r>
              <a:rPr lang="en-US" sz="3600" dirty="0">
                <a:latin typeface="Fjalla One" panose="02000506040000020004" pitchFamily="2" charset="0"/>
              </a:rPr>
              <a:t>Algorithm 2: Linear Regression Analysis</a:t>
            </a:r>
          </a:p>
        </p:txBody>
      </p:sp>
      <p:grpSp>
        <p:nvGrpSpPr>
          <p:cNvPr id="36" name="Group 35">
            <a:extLst>
              <a:ext uri="{FF2B5EF4-FFF2-40B4-BE49-F238E27FC236}">
                <a16:creationId xmlns:a16="http://schemas.microsoft.com/office/drawing/2014/main" id="{CCE3D1B7-601F-4174-8FA2-DB6766124908}"/>
              </a:ext>
            </a:extLst>
          </p:cNvPr>
          <p:cNvGrpSpPr/>
          <p:nvPr/>
        </p:nvGrpSpPr>
        <p:grpSpPr>
          <a:xfrm>
            <a:off x="29407465" y="18124792"/>
            <a:ext cx="4479401" cy="3707963"/>
            <a:chOff x="10529418" y="4392782"/>
            <a:chExt cx="608155" cy="695665"/>
          </a:xfrm>
        </p:grpSpPr>
        <p:grpSp>
          <p:nvGrpSpPr>
            <p:cNvPr id="1041" name="Group 1040">
              <a:extLst>
                <a:ext uri="{FF2B5EF4-FFF2-40B4-BE49-F238E27FC236}">
                  <a16:creationId xmlns:a16="http://schemas.microsoft.com/office/drawing/2014/main" id="{FFBCF105-DF60-4256-BAB8-EC187DE43381}"/>
                </a:ext>
              </a:extLst>
            </p:cNvPr>
            <p:cNvGrpSpPr/>
            <p:nvPr/>
          </p:nvGrpSpPr>
          <p:grpSpPr>
            <a:xfrm>
              <a:off x="10551363" y="4424692"/>
              <a:ext cx="568878" cy="645234"/>
              <a:chOff x="9146421" y="4259412"/>
              <a:chExt cx="1520933" cy="1395121"/>
            </a:xfrm>
          </p:grpSpPr>
          <p:graphicFrame>
            <p:nvGraphicFramePr>
              <p:cNvPr id="1039" name="Chart 1038">
                <a:extLst>
                  <a:ext uri="{FF2B5EF4-FFF2-40B4-BE49-F238E27FC236}">
                    <a16:creationId xmlns:a16="http://schemas.microsoft.com/office/drawing/2014/main" id="{A40AA143-8CDF-49EC-8EF3-408644F0ACBC}"/>
                  </a:ext>
                </a:extLst>
              </p:cNvPr>
              <p:cNvGraphicFramePr/>
              <p:nvPr>
                <p:extLst>
                  <p:ext uri="{D42A27DB-BD31-4B8C-83A1-F6EECF244321}">
                    <p14:modId xmlns:p14="http://schemas.microsoft.com/office/powerpoint/2010/main" val="4190849777"/>
                  </p:ext>
                </p:extLst>
              </p:nvPr>
            </p:nvGraphicFramePr>
            <p:xfrm>
              <a:off x="9146421" y="4259412"/>
              <a:ext cx="1520933" cy="1395121"/>
            </p:xfrm>
            <a:graphic>
              <a:graphicData uri="http://schemas.openxmlformats.org/drawingml/2006/chart">
                <c:chart xmlns:c="http://schemas.openxmlformats.org/drawingml/2006/chart" xmlns:r="http://schemas.openxmlformats.org/officeDocument/2006/relationships" r:id="rId7"/>
              </a:graphicData>
            </a:graphic>
          </p:graphicFrame>
          <p:sp>
            <p:nvSpPr>
              <p:cNvPr id="52" name="TextBox 51">
                <a:extLst>
                  <a:ext uri="{FF2B5EF4-FFF2-40B4-BE49-F238E27FC236}">
                    <a16:creationId xmlns:a16="http://schemas.microsoft.com/office/drawing/2014/main" id="{EFDEB572-1D35-4C84-A346-400A03A0D7CF}"/>
                  </a:ext>
                </a:extLst>
              </p:cNvPr>
              <p:cNvSpPr txBox="1"/>
              <p:nvPr/>
            </p:nvSpPr>
            <p:spPr>
              <a:xfrm>
                <a:off x="9377210" y="4887240"/>
                <a:ext cx="166613"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7</a:t>
                </a:r>
              </a:p>
            </p:txBody>
          </p:sp>
          <p:sp>
            <p:nvSpPr>
              <p:cNvPr id="51" name="TextBox 50">
                <a:extLst>
                  <a:ext uri="{FF2B5EF4-FFF2-40B4-BE49-F238E27FC236}">
                    <a16:creationId xmlns:a16="http://schemas.microsoft.com/office/drawing/2014/main" id="{A46AE8D4-7139-49CC-8A3C-1BA1200BE349}"/>
                  </a:ext>
                </a:extLst>
              </p:cNvPr>
              <p:cNvSpPr txBox="1"/>
              <p:nvPr/>
            </p:nvSpPr>
            <p:spPr>
              <a:xfrm>
                <a:off x="9531078" y="4516343"/>
                <a:ext cx="107718"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a:t>
                </a:r>
              </a:p>
            </p:txBody>
          </p:sp>
          <p:sp>
            <p:nvSpPr>
              <p:cNvPr id="54" name="TextBox 53">
                <a:extLst>
                  <a:ext uri="{FF2B5EF4-FFF2-40B4-BE49-F238E27FC236}">
                    <a16:creationId xmlns:a16="http://schemas.microsoft.com/office/drawing/2014/main" id="{B6AD14E1-1F7D-42EB-BEE8-152F1CFF6A67}"/>
                  </a:ext>
                </a:extLst>
              </p:cNvPr>
              <p:cNvSpPr txBox="1"/>
              <p:nvPr/>
            </p:nvSpPr>
            <p:spPr>
              <a:xfrm>
                <a:off x="9865534" y="4380127"/>
                <a:ext cx="88656"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6</a:t>
                </a:r>
              </a:p>
            </p:txBody>
          </p:sp>
          <p:sp>
            <p:nvSpPr>
              <p:cNvPr id="1040" name="TextBox 1039">
                <a:extLst>
                  <a:ext uri="{FF2B5EF4-FFF2-40B4-BE49-F238E27FC236}">
                    <a16:creationId xmlns:a16="http://schemas.microsoft.com/office/drawing/2014/main" id="{86AC4624-CDBE-4D1C-9C7C-99F4B0EB5C33}"/>
                  </a:ext>
                </a:extLst>
              </p:cNvPr>
              <p:cNvSpPr txBox="1"/>
              <p:nvPr/>
            </p:nvSpPr>
            <p:spPr>
              <a:xfrm>
                <a:off x="10147890" y="4559997"/>
                <a:ext cx="131294"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1</a:t>
                </a:r>
              </a:p>
            </p:txBody>
          </p:sp>
          <p:sp>
            <p:nvSpPr>
              <p:cNvPr id="50" name="TextBox 49">
                <a:extLst>
                  <a:ext uri="{FF2B5EF4-FFF2-40B4-BE49-F238E27FC236}">
                    <a16:creationId xmlns:a16="http://schemas.microsoft.com/office/drawing/2014/main" id="{26D4BC70-EDD8-48BB-B3A8-F723BD7D52B1}"/>
                  </a:ext>
                </a:extLst>
              </p:cNvPr>
              <p:cNvSpPr txBox="1"/>
              <p:nvPr/>
            </p:nvSpPr>
            <p:spPr>
              <a:xfrm>
                <a:off x="10239070" y="4876126"/>
                <a:ext cx="202688"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5</a:t>
                </a:r>
              </a:p>
            </p:txBody>
          </p:sp>
          <p:sp>
            <p:nvSpPr>
              <p:cNvPr id="53" name="TextBox 52">
                <a:extLst>
                  <a:ext uri="{FF2B5EF4-FFF2-40B4-BE49-F238E27FC236}">
                    <a16:creationId xmlns:a16="http://schemas.microsoft.com/office/drawing/2014/main" id="{83DA4471-C1D6-4D3C-93CF-B50FB5AB1195}"/>
                  </a:ext>
                </a:extLst>
              </p:cNvPr>
              <p:cNvSpPr txBox="1"/>
              <p:nvPr/>
            </p:nvSpPr>
            <p:spPr>
              <a:xfrm>
                <a:off x="10134937" y="5249708"/>
                <a:ext cx="245363"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4</a:t>
                </a:r>
              </a:p>
            </p:txBody>
          </p:sp>
          <p:sp>
            <p:nvSpPr>
              <p:cNvPr id="55" name="TextBox 54">
                <a:extLst>
                  <a:ext uri="{FF2B5EF4-FFF2-40B4-BE49-F238E27FC236}">
                    <a16:creationId xmlns:a16="http://schemas.microsoft.com/office/drawing/2014/main" id="{6C61E289-7947-4356-B709-A8CCCBCA91D8}"/>
                  </a:ext>
                </a:extLst>
              </p:cNvPr>
              <p:cNvSpPr txBox="1"/>
              <p:nvPr/>
            </p:nvSpPr>
            <p:spPr>
              <a:xfrm>
                <a:off x="9798457" y="5428489"/>
                <a:ext cx="245363"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8</a:t>
                </a:r>
              </a:p>
            </p:txBody>
          </p:sp>
          <p:sp>
            <p:nvSpPr>
              <p:cNvPr id="56" name="TextBox 55">
                <a:extLst>
                  <a:ext uri="{FF2B5EF4-FFF2-40B4-BE49-F238E27FC236}">
                    <a16:creationId xmlns:a16="http://schemas.microsoft.com/office/drawing/2014/main" id="{E1D9B7B6-FE31-4ED6-9430-D1D3737A940E}"/>
                  </a:ext>
                </a:extLst>
              </p:cNvPr>
              <p:cNvSpPr txBox="1"/>
              <p:nvPr/>
            </p:nvSpPr>
            <p:spPr>
              <a:xfrm>
                <a:off x="9454818" y="5238540"/>
                <a:ext cx="245363" cy="14982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3</a:t>
                </a:r>
              </a:p>
            </p:txBody>
          </p:sp>
        </p:grpSp>
        <p:sp>
          <p:nvSpPr>
            <p:cNvPr id="58" name="TextBox 57">
              <a:extLst>
                <a:ext uri="{FF2B5EF4-FFF2-40B4-BE49-F238E27FC236}">
                  <a16:creationId xmlns:a16="http://schemas.microsoft.com/office/drawing/2014/main" id="{4AAAEB9D-7DE5-4E41-97CD-C72DA6FCF1F6}"/>
                </a:ext>
              </a:extLst>
            </p:cNvPr>
            <p:cNvSpPr txBox="1"/>
            <p:nvPr/>
          </p:nvSpPr>
          <p:spPr>
            <a:xfrm>
              <a:off x="11021941" y="4591077"/>
              <a:ext cx="113694"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22.5°</a:t>
              </a:r>
            </a:p>
          </p:txBody>
        </p:sp>
        <p:sp>
          <p:nvSpPr>
            <p:cNvPr id="59" name="TextBox 58">
              <a:extLst>
                <a:ext uri="{FF2B5EF4-FFF2-40B4-BE49-F238E27FC236}">
                  <a16:creationId xmlns:a16="http://schemas.microsoft.com/office/drawing/2014/main" id="{6A457374-B1AD-4D63-B221-742A09D1A98C}"/>
                </a:ext>
              </a:extLst>
            </p:cNvPr>
            <p:cNvSpPr txBox="1"/>
            <p:nvPr/>
          </p:nvSpPr>
          <p:spPr>
            <a:xfrm>
              <a:off x="10672991" y="4418283"/>
              <a:ext cx="110608"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112.5°</a:t>
              </a:r>
            </a:p>
          </p:txBody>
        </p:sp>
        <p:sp>
          <p:nvSpPr>
            <p:cNvPr id="60" name="TextBox 59">
              <a:extLst>
                <a:ext uri="{FF2B5EF4-FFF2-40B4-BE49-F238E27FC236}">
                  <a16:creationId xmlns:a16="http://schemas.microsoft.com/office/drawing/2014/main" id="{5C77F710-4688-4854-B10C-3D7C80190171}"/>
                </a:ext>
              </a:extLst>
            </p:cNvPr>
            <p:cNvSpPr txBox="1"/>
            <p:nvPr/>
          </p:nvSpPr>
          <p:spPr>
            <a:xfrm>
              <a:off x="10529418" y="4592464"/>
              <a:ext cx="127246"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157.5°</a:t>
              </a:r>
            </a:p>
          </p:txBody>
        </p:sp>
        <p:sp>
          <p:nvSpPr>
            <p:cNvPr id="61" name="TextBox 60">
              <a:extLst>
                <a:ext uri="{FF2B5EF4-FFF2-40B4-BE49-F238E27FC236}">
                  <a16:creationId xmlns:a16="http://schemas.microsoft.com/office/drawing/2014/main" id="{CF13C39F-B919-4B8F-8295-552FBC01230F}"/>
                </a:ext>
              </a:extLst>
            </p:cNvPr>
            <p:cNvSpPr txBox="1"/>
            <p:nvPr/>
          </p:nvSpPr>
          <p:spPr>
            <a:xfrm>
              <a:off x="10530514" y="4837905"/>
              <a:ext cx="120761"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202.5°</a:t>
              </a:r>
            </a:p>
          </p:txBody>
        </p:sp>
        <p:sp>
          <p:nvSpPr>
            <p:cNvPr id="62" name="TextBox 61">
              <a:extLst>
                <a:ext uri="{FF2B5EF4-FFF2-40B4-BE49-F238E27FC236}">
                  <a16:creationId xmlns:a16="http://schemas.microsoft.com/office/drawing/2014/main" id="{438C5693-2098-46A8-9DCD-3312B1DCD822}"/>
                </a:ext>
              </a:extLst>
            </p:cNvPr>
            <p:cNvSpPr txBox="1"/>
            <p:nvPr/>
          </p:nvSpPr>
          <p:spPr>
            <a:xfrm>
              <a:off x="10682340" y="5019155"/>
              <a:ext cx="120761"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247.5°</a:t>
              </a:r>
            </a:p>
          </p:txBody>
        </p:sp>
        <p:sp>
          <p:nvSpPr>
            <p:cNvPr id="63" name="TextBox 62">
              <a:extLst>
                <a:ext uri="{FF2B5EF4-FFF2-40B4-BE49-F238E27FC236}">
                  <a16:creationId xmlns:a16="http://schemas.microsoft.com/office/drawing/2014/main" id="{44341ED8-2CC6-4523-8D44-20221348B964}"/>
                </a:ext>
              </a:extLst>
            </p:cNvPr>
            <p:cNvSpPr txBox="1"/>
            <p:nvPr/>
          </p:nvSpPr>
          <p:spPr>
            <a:xfrm>
              <a:off x="10874319" y="5015206"/>
              <a:ext cx="141675"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292.5°</a:t>
              </a:r>
            </a:p>
          </p:txBody>
        </p:sp>
        <p:sp>
          <p:nvSpPr>
            <p:cNvPr id="64" name="TextBox 63">
              <a:extLst>
                <a:ext uri="{FF2B5EF4-FFF2-40B4-BE49-F238E27FC236}">
                  <a16:creationId xmlns:a16="http://schemas.microsoft.com/office/drawing/2014/main" id="{66418C22-33E2-4493-B01A-085A71B0C6E3}"/>
                </a:ext>
              </a:extLst>
            </p:cNvPr>
            <p:cNvSpPr txBox="1"/>
            <p:nvPr/>
          </p:nvSpPr>
          <p:spPr>
            <a:xfrm>
              <a:off x="11035861" y="4803677"/>
              <a:ext cx="101712" cy="121261"/>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337.5°</a:t>
              </a:r>
            </a:p>
          </p:txBody>
        </p:sp>
        <p:sp>
          <p:nvSpPr>
            <p:cNvPr id="65" name="TextBox 64">
              <a:extLst>
                <a:ext uri="{FF2B5EF4-FFF2-40B4-BE49-F238E27FC236}">
                  <a16:creationId xmlns:a16="http://schemas.microsoft.com/office/drawing/2014/main" id="{5D0173BF-8E20-4B90-84F4-3E2C49D95755}"/>
                </a:ext>
              </a:extLst>
            </p:cNvPr>
            <p:cNvSpPr txBox="1"/>
            <p:nvPr/>
          </p:nvSpPr>
          <p:spPr>
            <a:xfrm>
              <a:off x="10887994" y="4392782"/>
              <a:ext cx="147867" cy="69292"/>
            </a:xfrm>
            <a:prstGeom prst="rect">
              <a:avLst/>
            </a:prstGeom>
            <a:noFill/>
            <a:ln>
              <a:noFill/>
            </a:ln>
          </p:spPr>
          <p:txBody>
            <a:bodyPr wrap="square" rtlCol="0" anchor="ctr" anchorCtr="1">
              <a:spAutoFit/>
            </a:bodyPr>
            <a:lstStyle/>
            <a:p>
              <a:r>
                <a:rPr lang="en-US" dirty="0">
                  <a:latin typeface="David Libre" panose="00000500000000000000" pitchFamily="2" charset="-79"/>
                  <a:cs typeface="David Libre" panose="00000500000000000000" pitchFamily="2" charset="-79"/>
                </a:rPr>
                <a:t>67.5°</a:t>
              </a:r>
            </a:p>
          </p:txBody>
        </p:sp>
      </p:grpSp>
      <p:sp>
        <p:nvSpPr>
          <p:cNvPr id="2" name="TextBox 1">
            <a:extLst>
              <a:ext uri="{FF2B5EF4-FFF2-40B4-BE49-F238E27FC236}">
                <a16:creationId xmlns:a16="http://schemas.microsoft.com/office/drawing/2014/main" id="{07A7E91D-FC8C-4B93-AFD4-216238A59F51}"/>
              </a:ext>
            </a:extLst>
          </p:cNvPr>
          <p:cNvSpPr txBox="1"/>
          <p:nvPr/>
        </p:nvSpPr>
        <p:spPr>
          <a:xfrm>
            <a:off x="35534164" y="12278483"/>
            <a:ext cx="7088562" cy="2308324"/>
          </a:xfrm>
          <a:prstGeom prst="rect">
            <a:avLst/>
          </a:prstGeom>
          <a:solidFill>
            <a:schemeClr val="bg1"/>
          </a:solidFill>
          <a:ln>
            <a:noFill/>
          </a:ln>
          <a:effectLst/>
        </p:spPr>
        <p:txBody>
          <a:bodyPr wrap="square" rtlCol="0" anchor="ctr" anchorCtr="1">
            <a:spAutoFit/>
          </a:bodyPr>
          <a:lstStyle/>
          <a:p>
            <a:r>
              <a:rPr lang="en-US" sz="2400" dirty="0">
                <a:latin typeface="David Libre" panose="00000500000000000000" pitchFamily="2" charset="-79"/>
                <a:cs typeface="David Libre" panose="00000500000000000000" pitchFamily="2" charset="-79"/>
              </a:rPr>
              <a:t>The second way is to set the number of boxes to anything else, and the program will highlight the well-defined membrane. The selected points are based on how the sliders were set. The user clicks on a single point on the membrane, and the program works outwards from there to select the membrane.</a:t>
            </a:r>
          </a:p>
        </p:txBody>
      </p:sp>
      <p:graphicFrame>
        <p:nvGraphicFramePr>
          <p:cNvPr id="102" name="Content Placeholder 4">
            <a:extLst>
              <a:ext uri="{FF2B5EF4-FFF2-40B4-BE49-F238E27FC236}">
                <a16:creationId xmlns:a16="http://schemas.microsoft.com/office/drawing/2014/main" id="{F528CBF1-8913-431D-80A6-BEFFB44F6073}"/>
              </a:ext>
            </a:extLst>
          </p:cNvPr>
          <p:cNvGraphicFramePr>
            <a:graphicFrameLocks/>
          </p:cNvGraphicFramePr>
          <p:nvPr>
            <p:extLst>
              <p:ext uri="{D42A27DB-BD31-4B8C-83A1-F6EECF244321}">
                <p14:modId xmlns:p14="http://schemas.microsoft.com/office/powerpoint/2010/main" val="379002784"/>
              </p:ext>
            </p:extLst>
          </p:nvPr>
        </p:nvGraphicFramePr>
        <p:xfrm>
          <a:off x="8940538" y="5791521"/>
          <a:ext cx="7363974" cy="2465579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descr="(Warwick, 2018)">
            <a:extLst>
              <a:ext uri="{FF2B5EF4-FFF2-40B4-BE49-F238E27FC236}">
                <a16:creationId xmlns:a16="http://schemas.microsoft.com/office/drawing/2014/main" id="{0DA5F44E-6D7C-40E6-9CB3-0130F168EFF3}"/>
              </a:ext>
            </a:extLst>
          </p:cNvPr>
          <p:cNvPicPr>
            <a:picLocks noChangeAspect="1"/>
          </p:cNvPicPr>
          <p:nvPr/>
        </p:nvPicPr>
        <p:blipFill rotWithShape="1">
          <a:blip r:embed="rId13"/>
          <a:srcRect l="20338" t="25669" r="35480" b="18867"/>
          <a:stretch/>
        </p:blipFill>
        <p:spPr>
          <a:xfrm>
            <a:off x="1183304" y="16204631"/>
            <a:ext cx="4177211" cy="2948271"/>
          </a:xfrm>
          <a:prstGeom prst="rect">
            <a:avLst/>
          </a:prstGeom>
          <a:ln w="3175">
            <a:solidFill>
              <a:schemeClr val="tx1"/>
            </a:solidFill>
          </a:ln>
        </p:spPr>
      </p:pic>
      <p:sp>
        <p:nvSpPr>
          <p:cNvPr id="15" name="TextBox 14">
            <a:extLst>
              <a:ext uri="{FF2B5EF4-FFF2-40B4-BE49-F238E27FC236}">
                <a16:creationId xmlns:a16="http://schemas.microsoft.com/office/drawing/2014/main" id="{10233BE9-8B3B-4D7E-8336-8BF11935A57B}"/>
              </a:ext>
            </a:extLst>
          </p:cNvPr>
          <p:cNvSpPr txBox="1"/>
          <p:nvPr/>
        </p:nvSpPr>
        <p:spPr>
          <a:xfrm>
            <a:off x="6115984" y="18658219"/>
            <a:ext cx="1945153" cy="369332"/>
          </a:xfrm>
          <a:prstGeom prst="rect">
            <a:avLst/>
          </a:prstGeom>
          <a:noFill/>
        </p:spPr>
        <p:txBody>
          <a:bodyPr wrap="square" rtlCol="0">
            <a:spAutoFit/>
          </a:bodyPr>
          <a:lstStyle/>
          <a:p>
            <a:r>
              <a:rPr lang="en-US" dirty="0">
                <a:latin typeface="Fjalla One" panose="02000506040000020004" pitchFamily="2" charset="0"/>
              </a:rPr>
              <a:t>(Warwick, 2018)</a:t>
            </a:r>
          </a:p>
        </p:txBody>
      </p:sp>
      <p:sp>
        <p:nvSpPr>
          <p:cNvPr id="107" name="Arrow: Circular 106">
            <a:extLst>
              <a:ext uri="{FF2B5EF4-FFF2-40B4-BE49-F238E27FC236}">
                <a16:creationId xmlns:a16="http://schemas.microsoft.com/office/drawing/2014/main" id="{295E8106-830F-40E9-81B6-4061FACC66CF}"/>
              </a:ext>
            </a:extLst>
          </p:cNvPr>
          <p:cNvSpPr/>
          <p:nvPr/>
        </p:nvSpPr>
        <p:spPr>
          <a:xfrm rot="5400000">
            <a:off x="3676561" y="23299051"/>
            <a:ext cx="1493151" cy="2436080"/>
          </a:xfrm>
          <a:prstGeom prst="circularArrow">
            <a:avLst>
              <a:gd name="adj1" fmla="val 5085"/>
              <a:gd name="adj2" fmla="val 327528"/>
              <a:gd name="adj3" fmla="val 15872472"/>
              <a:gd name="adj4" fmla="val 5400000"/>
              <a:gd name="adj5" fmla="val 5932"/>
            </a:avLst>
          </a:prstGeom>
          <a:solidFill>
            <a:schemeClr val="accent3">
              <a:lumMod val="50000"/>
            </a:schemeClr>
          </a:solidFill>
          <a:ln w="3175">
            <a:noFill/>
          </a:ln>
          <a:scene3d>
            <a:camera prst="orthographicFront">
              <a:rot lat="0" lon="0" rev="0"/>
            </a:camera>
            <a:lightRig rig="contrasting" dir="t">
              <a:rot lat="0" lon="0" rev="1200000"/>
            </a:lightRig>
          </a:scene3d>
          <a:sp3d z="300000" contourW="19050" prstMaterial="metal">
            <a:bevelT w="88900" h="203200"/>
            <a:bevelB w="165100" h="254000"/>
          </a:sp3d>
        </p:spPr>
        <p:style>
          <a:lnRef idx="0">
            <a:scrgbClr r="0" g="0" b="0"/>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txBody>
          <a:bodyPr/>
          <a:lstStyle/>
          <a:p>
            <a:endParaRPr lang="en-US" dirty="0"/>
          </a:p>
        </p:txBody>
      </p:sp>
      <p:pic>
        <p:nvPicPr>
          <p:cNvPr id="26" name="Picture 4" descr="https://drh2acu5z204m.cloudfront.net/items/1f0C3P1p3U3z2V1J0C12/Image%202018-07-10%20at%2011.21.40%20AM.png?X-CloudApp-Visitor-Id=f1521ab055f66c09edbd063455f33fd3&amp;v=f7eeaa60">
            <a:extLst>
              <a:ext uri="{FF2B5EF4-FFF2-40B4-BE49-F238E27FC236}">
                <a16:creationId xmlns:a16="http://schemas.microsoft.com/office/drawing/2014/main" id="{BD03DA41-4BF6-4C4F-8D8A-1D7CF06E364F}"/>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9080" t="13320" r="32327" b="13866"/>
          <a:stretch/>
        </p:blipFill>
        <p:spPr bwMode="auto">
          <a:xfrm>
            <a:off x="17633659" y="12139738"/>
            <a:ext cx="2543843" cy="2522682"/>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79" name="TextBox 78">
            <a:extLst>
              <a:ext uri="{FF2B5EF4-FFF2-40B4-BE49-F238E27FC236}">
                <a16:creationId xmlns:a16="http://schemas.microsoft.com/office/drawing/2014/main" id="{16F27C22-8ABB-46EC-95A6-72A8B6A711B6}"/>
              </a:ext>
            </a:extLst>
          </p:cNvPr>
          <p:cNvSpPr txBox="1"/>
          <p:nvPr/>
        </p:nvSpPr>
        <p:spPr>
          <a:xfrm>
            <a:off x="21902698" y="11817026"/>
            <a:ext cx="9809522" cy="8494633"/>
          </a:xfrm>
          <a:prstGeom prst="rect">
            <a:avLst/>
          </a:prstGeom>
          <a:noFill/>
          <a:ln>
            <a:noFill/>
          </a:ln>
        </p:spPr>
        <p:txBody>
          <a:bodyPr wrap="square" rtlCol="0" anchor="ctr" anchorCtr="1">
            <a:spAutoFit/>
          </a:bodyPr>
          <a:lstStyle/>
          <a:p>
            <a:r>
              <a:rPr lang="en-US" sz="3600" dirty="0">
                <a:latin typeface="Fjalla One" panose="02000506040000020004" pitchFamily="2" charset="0"/>
              </a:rPr>
              <a:t>Algorithm 1: Find locations of membrane segments</a:t>
            </a:r>
          </a:p>
          <a:p>
            <a:r>
              <a:rPr lang="en-US" dirty="0">
                <a:latin typeface="David Libre" panose="00000500000000000000" pitchFamily="2" charset="-79"/>
                <a:cs typeface="David Libre" panose="00000500000000000000" pitchFamily="2" charset="-79"/>
              </a:rPr>
              <a:t>       Input:  Locations of possible membrane segments, T;</a:t>
            </a:r>
          </a:p>
          <a:p>
            <a:r>
              <a:rPr lang="en-US" dirty="0">
                <a:latin typeface="David Libre" panose="00000500000000000000" pitchFamily="2" charset="-79"/>
                <a:cs typeface="David Libre" panose="00000500000000000000" pitchFamily="2" charset="-79"/>
              </a:rPr>
              <a:t>                      Locations of non-membrane segments, W; </a:t>
            </a:r>
          </a:p>
          <a:p>
            <a:r>
              <a:rPr lang="en-US" dirty="0">
                <a:latin typeface="David Libre" panose="00000500000000000000" pitchFamily="2" charset="-79"/>
                <a:cs typeface="David Libre" panose="00000500000000000000" pitchFamily="2" charset="-79"/>
              </a:rPr>
              <a:t>                      Lightest acceptable color, l; </a:t>
            </a:r>
          </a:p>
          <a:p>
            <a:r>
              <a:rPr lang="en-US" dirty="0">
                <a:latin typeface="David Libre" panose="00000500000000000000" pitchFamily="2" charset="-79"/>
                <a:cs typeface="David Libre" panose="00000500000000000000" pitchFamily="2" charset="-79"/>
              </a:rPr>
              <a:t>                      Amount of color variation allowed, v;</a:t>
            </a:r>
          </a:p>
          <a:p>
            <a:r>
              <a:rPr lang="en-US" dirty="0">
                <a:latin typeface="David Libre" panose="00000500000000000000" pitchFamily="2" charset="-79"/>
                <a:cs typeface="David Libre" panose="00000500000000000000" pitchFamily="2" charset="-79"/>
              </a:rPr>
              <a:t>                      Center of current box, p;</a:t>
            </a:r>
          </a:p>
          <a:p>
            <a:r>
              <a:rPr lang="en-US" dirty="0">
                <a:latin typeface="David Libre" panose="00000500000000000000" pitchFamily="2" charset="-79"/>
                <a:cs typeface="David Libre" panose="00000500000000000000" pitchFamily="2" charset="-79"/>
              </a:rPr>
              <a:t>                      Darkest color in current box, m;</a:t>
            </a:r>
          </a:p>
          <a:p>
            <a:r>
              <a:rPr lang="en-US" dirty="0">
                <a:latin typeface="David Libre" panose="00000500000000000000" pitchFamily="2" charset="-79"/>
                <a:cs typeface="David Libre" panose="00000500000000000000" pitchFamily="2" charset="-79"/>
              </a:rPr>
              <a:t>         Output: locations of membrane segments</a:t>
            </a:r>
          </a:p>
          <a:p>
            <a:r>
              <a:rPr lang="en-US" sz="2400" dirty="0">
                <a:latin typeface="David Libre" panose="00000500000000000000" pitchFamily="2" charset="-79"/>
                <a:cs typeface="David Libre" panose="00000500000000000000" pitchFamily="2" charset="-79"/>
              </a:rPr>
              <a:t>(1) W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 }</a:t>
            </a:r>
          </a:p>
          <a:p>
            <a:r>
              <a:rPr lang="en-US" sz="2400" dirty="0">
                <a:latin typeface="David Libre" panose="00000500000000000000" pitchFamily="2" charset="-79"/>
                <a:cs typeface="David Libre" panose="00000500000000000000" pitchFamily="2" charset="-79"/>
              </a:rPr>
              <a:t>(2) Foreach a </a:t>
            </a:r>
            <a:r>
              <a:rPr lang="el-GR" sz="2400" dirty="0">
                <a:latin typeface="David Libre" panose="00000500000000000000" pitchFamily="2" charset="-79"/>
                <a:cs typeface="David Libre" panose="00000500000000000000" pitchFamily="2" charset="-79"/>
              </a:rPr>
              <a:t>ϵ</a:t>
            </a:r>
            <a:r>
              <a:rPr lang="en-US" sz="2400" dirty="0">
                <a:latin typeface="David Libre" panose="00000500000000000000" pitchFamily="2" charset="-79"/>
                <a:cs typeface="David Libre" panose="00000500000000000000" pitchFamily="2" charset="-79"/>
              </a:rPr>
              <a:t> A </a:t>
            </a:r>
          </a:p>
          <a:p>
            <a:r>
              <a:rPr lang="en-US" sz="2400" dirty="0">
                <a:latin typeface="David Libre" panose="00000500000000000000" pitchFamily="2" charset="-79"/>
                <a:cs typeface="David Libre" panose="00000500000000000000" pitchFamily="2" charset="-79"/>
              </a:rPr>
              <a:t>(3)                If a ∉ T</a:t>
            </a:r>
          </a:p>
          <a:p>
            <a:r>
              <a:rPr lang="en-US" sz="2400" dirty="0">
                <a:latin typeface="David Libre" panose="00000500000000000000" pitchFamily="2" charset="-79"/>
                <a:cs typeface="David Libre" panose="00000500000000000000" pitchFamily="2" charset="-79"/>
              </a:rPr>
              <a:t>(4)                               Add a to W</a:t>
            </a:r>
          </a:p>
          <a:p>
            <a:r>
              <a:rPr lang="en-US" sz="2400" dirty="0">
                <a:latin typeface="David Libre" panose="00000500000000000000" pitchFamily="2" charset="-79"/>
                <a:cs typeface="David Libre" panose="00000500000000000000" pitchFamily="2" charset="-79"/>
              </a:rPr>
              <a:t>(5)                If a &gt; (m + v)</a:t>
            </a:r>
          </a:p>
          <a:p>
            <a:r>
              <a:rPr lang="en-US" sz="2400" dirty="0">
                <a:latin typeface="David Libre" panose="00000500000000000000" pitchFamily="2" charset="-79"/>
                <a:cs typeface="David Libre" panose="00000500000000000000" pitchFamily="2" charset="-79"/>
              </a:rPr>
              <a:t>(6)                                Add a to W</a:t>
            </a:r>
          </a:p>
          <a:p>
            <a:r>
              <a:rPr lang="en-US" sz="2400" dirty="0">
                <a:latin typeface="David Libre" panose="00000500000000000000" pitchFamily="2" charset="-79"/>
                <a:cs typeface="David Libre" panose="00000500000000000000" pitchFamily="2" charset="-79"/>
              </a:rPr>
              <a:t>(7) R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 }</a:t>
            </a:r>
          </a:p>
          <a:p>
            <a:r>
              <a:rPr lang="en-US" sz="2400" dirty="0">
                <a:latin typeface="David Libre" panose="00000500000000000000" pitchFamily="2" charset="-79"/>
                <a:cs typeface="David Libre" panose="00000500000000000000" pitchFamily="2" charset="-79"/>
              </a:rPr>
              <a:t>(8) Add p to R</a:t>
            </a:r>
          </a:p>
          <a:p>
            <a:r>
              <a:rPr lang="en-US" sz="2400" dirty="0">
                <a:latin typeface="David Libre" panose="00000500000000000000" pitchFamily="2" charset="-79"/>
                <a:cs typeface="David Libre" panose="00000500000000000000" pitchFamily="2" charset="-79"/>
              </a:rPr>
              <a:t>(9) While R </a:t>
            </a:r>
            <a:r>
              <a:rPr lang="en-US" sz="2400" dirty="0"/>
              <a:t>≠</a:t>
            </a:r>
            <a:r>
              <a:rPr lang="en-US" sz="2400" dirty="0">
                <a:latin typeface="David Libre" panose="00000500000000000000" pitchFamily="2" charset="-79"/>
                <a:cs typeface="David Libre" panose="00000500000000000000" pitchFamily="2" charset="-79"/>
              </a:rPr>
              <a:t> { }</a:t>
            </a:r>
          </a:p>
          <a:p>
            <a:pPr marL="228530" indent="-228530">
              <a:buAutoNum type="arabicParenBoth" startAt="10"/>
            </a:pPr>
            <a:r>
              <a:rPr lang="en-US" sz="2400" dirty="0">
                <a:latin typeface="David Libre" panose="00000500000000000000" pitchFamily="2" charset="-79"/>
                <a:cs typeface="David Libre" panose="00000500000000000000" pitchFamily="2" charset="-79"/>
              </a:rPr>
              <a:t>r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Remove the first item from R</a:t>
            </a:r>
          </a:p>
          <a:p>
            <a:pPr marL="228530" indent="-228530">
              <a:buAutoNum type="arabicParenBoth" startAt="10"/>
            </a:pPr>
            <a:r>
              <a:rPr lang="en-US" sz="2400" dirty="0">
                <a:latin typeface="David Libre" panose="00000500000000000000" pitchFamily="2" charset="-79"/>
                <a:cs typeface="David Libre" panose="00000500000000000000" pitchFamily="2" charset="-79"/>
              </a:rPr>
              <a:t>N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neighbors of a ϵ T</a:t>
            </a:r>
          </a:p>
          <a:p>
            <a:r>
              <a:rPr lang="en-US" sz="2400" dirty="0">
                <a:latin typeface="David Libre" panose="00000500000000000000" pitchFamily="2" charset="-79"/>
                <a:cs typeface="David Libre" panose="00000500000000000000" pitchFamily="2" charset="-79"/>
              </a:rPr>
              <a:t>(12)          Foreach n ϵ N</a:t>
            </a:r>
          </a:p>
          <a:p>
            <a:pPr marL="228530" indent="-228530">
              <a:buAutoNum type="arabicParenBoth" startAt="13"/>
            </a:pPr>
            <a:r>
              <a:rPr lang="en-US" sz="2400" dirty="0">
                <a:latin typeface="David Libre" panose="00000500000000000000" pitchFamily="2" charset="-79"/>
                <a:cs typeface="David Libre" panose="00000500000000000000" pitchFamily="2" charset="-79"/>
              </a:rPr>
              <a:t>              If n is not marked, and n ∉ W</a:t>
            </a:r>
          </a:p>
          <a:p>
            <a:pPr marL="228530" indent="-228530">
              <a:buAutoNum type="arabicParenBoth" startAt="13"/>
            </a:pPr>
            <a:r>
              <a:rPr lang="en-US" sz="2400" dirty="0">
                <a:latin typeface="David Libre" panose="00000500000000000000" pitchFamily="2" charset="-79"/>
                <a:cs typeface="David Libre" panose="00000500000000000000" pitchFamily="2" charset="-79"/>
              </a:rPr>
              <a:t>                               Add n to R</a:t>
            </a:r>
          </a:p>
          <a:p>
            <a:pPr marL="228530" indent="-228530">
              <a:buAutoNum type="arabicParenBoth" startAt="13"/>
            </a:pPr>
            <a:r>
              <a:rPr lang="en-US" sz="2400" dirty="0">
                <a:latin typeface="David Libre" panose="00000500000000000000" pitchFamily="2" charset="-79"/>
                <a:cs typeface="David Libre" panose="00000500000000000000" pitchFamily="2" charset="-79"/>
              </a:rPr>
              <a:t>                               Mark n</a:t>
            </a:r>
          </a:p>
          <a:p>
            <a:r>
              <a:rPr lang="en-US" sz="2400" dirty="0">
                <a:latin typeface="David Libre" panose="00000500000000000000" pitchFamily="2" charset="-79"/>
                <a:cs typeface="David Libre" panose="00000500000000000000" pitchFamily="2" charset="-79"/>
              </a:rPr>
              <a:t>(16) Return R</a:t>
            </a:r>
          </a:p>
        </p:txBody>
      </p:sp>
      <p:pic>
        <p:nvPicPr>
          <p:cNvPr id="30" name="Picture 29">
            <a:extLst>
              <a:ext uri="{FF2B5EF4-FFF2-40B4-BE49-F238E27FC236}">
                <a16:creationId xmlns:a16="http://schemas.microsoft.com/office/drawing/2014/main" id="{8465EEB4-BE03-4B70-87B5-B7939899A349}"/>
              </a:ext>
            </a:extLst>
          </p:cNvPr>
          <p:cNvPicPr>
            <a:picLocks noChangeAspect="1"/>
          </p:cNvPicPr>
          <p:nvPr/>
        </p:nvPicPr>
        <p:blipFill rotWithShape="1">
          <a:blip r:embed="rId15"/>
          <a:srcRect l="32495" t="17752" r="35643" b="26211"/>
          <a:stretch/>
        </p:blipFill>
        <p:spPr>
          <a:xfrm>
            <a:off x="17633659" y="15278314"/>
            <a:ext cx="2543843" cy="2498498"/>
          </a:xfrm>
          <a:prstGeom prst="rect">
            <a:avLst/>
          </a:prstGeom>
          <a:ln>
            <a:solidFill>
              <a:srgbClr val="000000"/>
            </a:solidFill>
          </a:ln>
        </p:spPr>
      </p:pic>
      <p:pic>
        <p:nvPicPr>
          <p:cNvPr id="33" name="Picture 32">
            <a:extLst>
              <a:ext uri="{FF2B5EF4-FFF2-40B4-BE49-F238E27FC236}">
                <a16:creationId xmlns:a16="http://schemas.microsoft.com/office/drawing/2014/main" id="{30CB9F25-DF31-4F79-93E3-8465A0F28516}"/>
              </a:ext>
            </a:extLst>
          </p:cNvPr>
          <p:cNvPicPr>
            <a:picLocks/>
          </p:cNvPicPr>
          <p:nvPr/>
        </p:nvPicPr>
        <p:blipFill rotWithShape="1">
          <a:blip r:embed="rId16"/>
          <a:srcRect l="37161" t="32310" r="40049" b="29691"/>
          <a:stretch/>
        </p:blipFill>
        <p:spPr>
          <a:xfrm>
            <a:off x="17633659" y="18432233"/>
            <a:ext cx="2543843" cy="2522682"/>
          </a:xfrm>
          <a:prstGeom prst="rect">
            <a:avLst/>
          </a:prstGeom>
          <a:ln>
            <a:solidFill>
              <a:srgbClr val="000000"/>
            </a:solidFill>
          </a:ln>
        </p:spPr>
      </p:pic>
      <p:pic>
        <p:nvPicPr>
          <p:cNvPr id="35" name="Picture 34">
            <a:extLst>
              <a:ext uri="{FF2B5EF4-FFF2-40B4-BE49-F238E27FC236}">
                <a16:creationId xmlns:a16="http://schemas.microsoft.com/office/drawing/2014/main" id="{5BA273DA-5AD7-48AA-A7C3-7E4BDFDC8B92}"/>
              </a:ext>
            </a:extLst>
          </p:cNvPr>
          <p:cNvPicPr>
            <a:picLocks noChangeAspect="1"/>
          </p:cNvPicPr>
          <p:nvPr/>
        </p:nvPicPr>
        <p:blipFill rotWithShape="1">
          <a:blip r:embed="rId17"/>
          <a:srcRect l="29658" t="23188" r="41540" b="24125"/>
          <a:stretch/>
        </p:blipFill>
        <p:spPr>
          <a:xfrm>
            <a:off x="17620264" y="21573334"/>
            <a:ext cx="2543843" cy="2609189"/>
          </a:xfrm>
          <a:prstGeom prst="rect">
            <a:avLst/>
          </a:prstGeom>
          <a:ln>
            <a:solidFill>
              <a:srgbClr val="000000"/>
            </a:solidFill>
          </a:ln>
        </p:spPr>
      </p:pic>
      <p:pic>
        <p:nvPicPr>
          <p:cNvPr id="94" name="Picture 93">
            <a:extLst>
              <a:ext uri="{FF2B5EF4-FFF2-40B4-BE49-F238E27FC236}">
                <a16:creationId xmlns:a16="http://schemas.microsoft.com/office/drawing/2014/main" id="{D135BC48-C5A2-471B-97D9-717E691E1C81}"/>
              </a:ext>
            </a:extLst>
          </p:cNvPr>
          <p:cNvPicPr>
            <a:picLocks noChangeAspect="1"/>
          </p:cNvPicPr>
          <p:nvPr/>
        </p:nvPicPr>
        <p:blipFill rotWithShape="1">
          <a:blip r:embed="rId17"/>
          <a:srcRect l="29658" t="23188" r="41540" b="24125"/>
          <a:stretch/>
        </p:blipFill>
        <p:spPr>
          <a:xfrm>
            <a:off x="17633659" y="24711891"/>
            <a:ext cx="2543843" cy="2631652"/>
          </a:xfrm>
          <a:prstGeom prst="rect">
            <a:avLst/>
          </a:prstGeom>
          <a:ln>
            <a:solidFill>
              <a:srgbClr val="000000"/>
            </a:solidFill>
          </a:ln>
        </p:spPr>
      </p:pic>
      <p:pic>
        <p:nvPicPr>
          <p:cNvPr id="39" name="Picture 38">
            <a:extLst>
              <a:ext uri="{FF2B5EF4-FFF2-40B4-BE49-F238E27FC236}">
                <a16:creationId xmlns:a16="http://schemas.microsoft.com/office/drawing/2014/main" id="{8909FB1F-3844-4753-A387-F9D3158A446A}"/>
              </a:ext>
            </a:extLst>
          </p:cNvPr>
          <p:cNvPicPr>
            <a:picLocks noChangeAspect="1"/>
          </p:cNvPicPr>
          <p:nvPr/>
        </p:nvPicPr>
        <p:blipFill rotWithShape="1">
          <a:blip r:embed="rId18"/>
          <a:srcRect l="26215" t="23440" r="42225" b="22966"/>
          <a:stretch/>
        </p:blipFill>
        <p:spPr>
          <a:xfrm>
            <a:off x="17630315" y="27834526"/>
            <a:ext cx="2543843" cy="2590421"/>
          </a:xfrm>
          <a:prstGeom prst="rect">
            <a:avLst/>
          </a:prstGeom>
          <a:ln>
            <a:solidFill>
              <a:srgbClr val="000000"/>
            </a:solidFill>
          </a:ln>
        </p:spPr>
      </p:pic>
      <mc:AlternateContent xmlns:mc="http://schemas.openxmlformats.org/markup-compatibility/2006">
        <mc:Choice xmlns:a14="http://schemas.microsoft.com/office/drawing/2010/main" Requires="a14">
          <p:sp>
            <p:nvSpPr>
              <p:cNvPr id="84" name="TextBox 83">
                <a:extLst>
                  <a:ext uri="{FF2B5EF4-FFF2-40B4-BE49-F238E27FC236}">
                    <a16:creationId xmlns:a16="http://schemas.microsoft.com/office/drawing/2014/main" id="{47AA917B-8A0F-4B9A-82F5-3B1ABBE3F483}"/>
                  </a:ext>
                </a:extLst>
              </p:cNvPr>
              <p:cNvSpPr txBox="1"/>
              <p:nvPr/>
            </p:nvSpPr>
            <p:spPr>
              <a:xfrm>
                <a:off x="22067245" y="24249429"/>
                <a:ext cx="8432995" cy="6249788"/>
              </a:xfrm>
              <a:prstGeom prst="rect">
                <a:avLst/>
              </a:prstGeom>
              <a:noFill/>
              <a:ln>
                <a:noFill/>
              </a:ln>
            </p:spPr>
            <p:txBody>
              <a:bodyPr wrap="square" rtlCol="0" anchor="ctr" anchorCtr="1">
                <a:spAutoFit/>
              </a:bodyPr>
              <a:lstStyle/>
              <a:p>
                <a:r>
                  <a:rPr lang="en-US" sz="3600" dirty="0">
                    <a:latin typeface="Fjalla One" panose="02000506040000020004" pitchFamily="2" charset="0"/>
                    <a:cs typeface="David Libre" panose="00000500000000000000" pitchFamily="2" charset="-79"/>
                  </a:rPr>
                  <a:t>Algorithm 3: Find the center of the next box</a:t>
                </a:r>
              </a:p>
              <a:p>
                <a:r>
                  <a:rPr lang="en-US" dirty="0">
                    <a:latin typeface="David Libre" panose="00000500000000000000" pitchFamily="2" charset="-79"/>
                    <a:cs typeface="David Libre" panose="00000500000000000000" pitchFamily="2" charset="-79"/>
                  </a:rPr>
                  <a:t>              Input: radians of line of best fit, r; </a:t>
                </a:r>
              </a:p>
              <a:p>
                <a:r>
                  <a:rPr lang="en-US" dirty="0">
                    <a:latin typeface="David Libre" panose="00000500000000000000" pitchFamily="2" charset="-79"/>
                    <a:cs typeface="David Libre" panose="00000500000000000000" pitchFamily="2" charset="-79"/>
                  </a:rPr>
                  <a:t>                             center of current box, p; </a:t>
                </a:r>
              </a:p>
              <a:p>
                <a:r>
                  <a:rPr lang="en-US" dirty="0">
                    <a:latin typeface="David Libre" panose="00000500000000000000" pitchFamily="2" charset="-79"/>
                    <a:cs typeface="David Libre" panose="00000500000000000000" pitchFamily="2" charset="-79"/>
                  </a:rPr>
                  <a:t>                             locations of membrane segments, B; </a:t>
                </a:r>
              </a:p>
              <a:p>
                <a:r>
                  <a:rPr lang="en-US" dirty="0">
                    <a:latin typeface="David Libre" panose="00000500000000000000" pitchFamily="2" charset="-79"/>
                    <a:cs typeface="David Libre" panose="00000500000000000000" pitchFamily="2" charset="-79"/>
                  </a:rPr>
                  <a:t>                             section being moved into, s; </a:t>
                </a:r>
              </a:p>
              <a:p>
                <a:r>
                  <a:rPr lang="en-US" dirty="0">
                    <a:latin typeface="David Libre" panose="00000500000000000000" pitchFamily="2" charset="-79"/>
                    <a:cs typeface="David Libre" panose="00000500000000000000" pitchFamily="2" charset="-79"/>
                  </a:rPr>
                  <a:t>              Output: center of next box</a:t>
                </a:r>
              </a:p>
              <a:p>
                <a:pPr lvl="0"/>
                <a:r>
                  <a:rPr lang="en-US" sz="2400" dirty="0">
                    <a:latin typeface="David Libre" panose="00000500000000000000" pitchFamily="2" charset="-79"/>
                    <a:cs typeface="David Libre" panose="00000500000000000000" pitchFamily="2" charset="-79"/>
                  </a:rPr>
                  <a:t>(1) p2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a:t>
                </a:r>
                <a:r>
                  <a:rPr lang="en-US" sz="2400" dirty="0" err="1">
                    <a:latin typeface="David Libre" panose="00000500000000000000" pitchFamily="2" charset="-79"/>
                    <a:cs typeface="David Libre" panose="00000500000000000000" pitchFamily="2" charset="-79"/>
                  </a:rPr>
                  <a:t>p.x</a:t>
                </a:r>
                <a:r>
                  <a:rPr lang="en-US" sz="2400" dirty="0">
                    <a:latin typeface="David Libre" panose="00000500000000000000" pitchFamily="2" charset="-79"/>
                    <a:cs typeface="David Libre" panose="00000500000000000000" pitchFamily="2" charset="-79"/>
                  </a:rPr>
                  <a:t> + cos(r), </a:t>
                </a:r>
                <a:r>
                  <a:rPr lang="en-US" sz="2400" dirty="0" err="1">
                    <a:latin typeface="David Libre" panose="00000500000000000000" pitchFamily="2" charset="-79"/>
                    <a:cs typeface="David Libre" panose="00000500000000000000" pitchFamily="2" charset="-79"/>
                  </a:rPr>
                  <a:t>p.y</a:t>
                </a:r>
                <a:r>
                  <a:rPr lang="en-US" sz="2400" dirty="0">
                    <a:latin typeface="David Libre" panose="00000500000000000000" pitchFamily="2" charset="-79"/>
                    <a:cs typeface="David Libre" panose="00000500000000000000" pitchFamily="2" charset="-79"/>
                  </a:rPr>
                  <a:t> + sin(r))</a:t>
                </a:r>
              </a:p>
              <a:p>
                <a:pPr lvl="0"/>
                <a:r>
                  <a:rPr lang="en-US" sz="2400" dirty="0">
                    <a:latin typeface="David Libre" panose="00000500000000000000" pitchFamily="2" charset="-79"/>
                    <a:cs typeface="David Libre" panose="00000500000000000000" pitchFamily="2" charset="-79"/>
                  </a:rPr>
                  <a:t>(2) h </a:t>
                </a:r>
                <a:r>
                  <a:rPr lang="en-US" sz="2400">
                    <a:latin typeface="David Libre" panose="00000500000000000000" pitchFamily="2" charset="-79"/>
                    <a:cs typeface="David Libre" panose="00000500000000000000" pitchFamily="2" charset="-79"/>
                    <a:sym typeface="Wingdings" panose="05000000000000000000" pitchFamily="2" charset="2"/>
                  </a:rPr>
                  <a:t></a:t>
                </a:r>
                <a:r>
                  <a:rPr lang="en-US" sz="2400">
                    <a:latin typeface="David Libre" panose="00000500000000000000" pitchFamily="2" charset="-79"/>
                    <a:cs typeface="David Libre" panose="00000500000000000000" pitchFamily="2" charset="-79"/>
                  </a:rPr>
                  <a:t> p</a:t>
                </a:r>
                <a:endParaRPr lang="en-US" sz="2400" dirty="0">
                  <a:latin typeface="David Libre" panose="00000500000000000000" pitchFamily="2" charset="-79"/>
                  <a:cs typeface="David Libre" panose="00000500000000000000" pitchFamily="2" charset="-79"/>
                </a:endParaRPr>
              </a:p>
              <a:p>
                <a:pPr lvl="0"/>
                <a:r>
                  <a:rPr lang="en-US" sz="2400" dirty="0">
                    <a:latin typeface="David Libre" panose="00000500000000000000" pitchFamily="2" charset="-79"/>
                    <a:cs typeface="David Libre" panose="00000500000000000000" pitchFamily="2" charset="-79"/>
                  </a:rPr>
                  <a:t>(3) s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a:t>
                </a:r>
                <a14:m>
                  <m:oMath xmlns:m="http://schemas.openxmlformats.org/officeDocument/2006/math">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0">
                                    <a:latin typeface="Cambria Math" panose="02040503050406030204" pitchFamily="18" charset="0"/>
                                  </a:rPr>
                                  <m:t>p</m:t>
                                </m:r>
                                <m:r>
                                  <a:rPr lang="en-US" sz="2400" i="0">
                                    <a:latin typeface="Cambria Math" panose="02040503050406030204" pitchFamily="18" charset="0"/>
                                  </a:rPr>
                                  <m:t>2.</m:t>
                                </m:r>
                                <m:r>
                                  <m:rPr>
                                    <m:sty m:val="p"/>
                                  </m:rPr>
                                  <a:rPr lang="en-US" sz="2400" i="0">
                                    <a:latin typeface="Cambria Math" panose="02040503050406030204" pitchFamily="18" charset="0"/>
                                  </a:rPr>
                                  <m:t>x</m:t>
                                </m:r>
                                <m:r>
                                  <a:rPr lang="en-US" sz="2400" i="0">
                                    <a:latin typeface="Cambria Math" panose="02040503050406030204" pitchFamily="18" charset="0"/>
                                  </a:rPr>
                                  <m:t>−</m:t>
                                </m:r>
                                <m:r>
                                  <m:rPr>
                                    <m:sty m:val="p"/>
                                  </m:rPr>
                                  <a:rPr lang="en-US" sz="2400" i="0">
                                    <a:latin typeface="Cambria Math" panose="02040503050406030204" pitchFamily="18" charset="0"/>
                                  </a:rPr>
                                  <m:t>p</m:t>
                                </m:r>
                                <m:r>
                                  <a:rPr lang="en-US" sz="2400" i="0">
                                    <a:latin typeface="Cambria Math" panose="02040503050406030204" pitchFamily="18" charset="0"/>
                                  </a:rPr>
                                  <m:t>.</m:t>
                                </m:r>
                                <m:r>
                                  <m:rPr>
                                    <m:sty m:val="p"/>
                                  </m:rPr>
                                  <a:rPr lang="en-US" sz="2400" i="0">
                                    <a:latin typeface="Cambria Math" panose="02040503050406030204" pitchFamily="18" charset="0"/>
                                  </a:rPr>
                                  <m:t>x</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i="0">
                                <a:latin typeface="Cambria Math" panose="02040503050406030204" pitchFamily="18" charset="0"/>
                              </a:rPr>
                              <m:t>p</m:t>
                            </m:r>
                            <m:r>
                              <a:rPr lang="en-US" sz="2400" i="0">
                                <a:latin typeface="Cambria Math" panose="02040503050406030204" pitchFamily="18" charset="0"/>
                              </a:rPr>
                              <m:t>2.</m:t>
                            </m:r>
                            <m:r>
                              <m:rPr>
                                <m:sty m:val="p"/>
                              </m:rPr>
                              <a:rPr lang="en-US" sz="2400" i="0">
                                <a:latin typeface="Cambria Math" panose="02040503050406030204" pitchFamily="18" charset="0"/>
                              </a:rPr>
                              <m:t>y</m:t>
                            </m:r>
                            <m:r>
                              <a:rPr lang="en-US" sz="2400" i="0">
                                <a:latin typeface="Cambria Math" panose="02040503050406030204" pitchFamily="18" charset="0"/>
                              </a:rPr>
                              <m:t>−</m:t>
                            </m:r>
                            <m:r>
                              <m:rPr>
                                <m:sty m:val="p"/>
                              </m:rPr>
                              <a:rPr lang="en-US" sz="2400" i="0">
                                <a:latin typeface="Cambria Math" panose="02040503050406030204" pitchFamily="18" charset="0"/>
                              </a:rPr>
                              <m:t>p</m:t>
                            </m:r>
                            <m:r>
                              <a:rPr lang="en-US" sz="2400" i="0">
                                <a:latin typeface="Cambria Math" panose="02040503050406030204" pitchFamily="18" charset="0"/>
                              </a:rPr>
                              <m:t>.</m:t>
                            </m:r>
                            <m:r>
                              <m:rPr>
                                <m:sty m:val="p"/>
                              </m:rPr>
                              <a:rPr lang="en-US" sz="2400" i="0">
                                <a:latin typeface="Cambria Math" panose="02040503050406030204" pitchFamily="18" charset="0"/>
                              </a:rPr>
                              <m:t>y</m:t>
                            </m:r>
                            <m:r>
                              <a:rPr lang="en-US" sz="2400" i="0">
                                <a:latin typeface="Cambria Math" panose="02040503050406030204" pitchFamily="18" charset="0"/>
                              </a:rPr>
                              <m:t>)</m:t>
                            </m:r>
                          </m:e>
                          <m:sup>
                            <m:r>
                              <a:rPr lang="en-US" sz="2400" i="0">
                                <a:latin typeface="Cambria Math" panose="02040503050406030204" pitchFamily="18" charset="0"/>
                              </a:rPr>
                              <m:t>2</m:t>
                            </m:r>
                          </m:sup>
                        </m:sSup>
                      </m:e>
                    </m:rad>
                    <m:r>
                      <a:rPr lang="en-US" sz="2400" i="0">
                        <a:latin typeface="Cambria Math" panose="02040503050406030204" pitchFamily="18" charset="0"/>
                      </a:rPr>
                      <m:t> </m:t>
                    </m:r>
                  </m:oMath>
                </a14:m>
                <a:r>
                  <a:rPr lang="en-US" sz="2400" dirty="0">
                    <a:latin typeface="David Libre" panose="00000500000000000000" pitchFamily="2" charset="-79"/>
                    <a:cs typeface="David Libre" panose="00000500000000000000" pitchFamily="2" charset="-79"/>
                  </a:rPr>
                  <a:t> </a:t>
                </a:r>
              </a:p>
              <a:p>
                <a:pPr lvl="0"/>
                <a:r>
                  <a:rPr lang="en-US" sz="2400" dirty="0">
                    <a:latin typeface="David Libre" panose="00000500000000000000" pitchFamily="2" charset="-79"/>
                    <a:cs typeface="David Libre" panose="00000500000000000000" pitchFamily="2" charset="-79"/>
                  </a:rPr>
                  <a:t>(4) Foreach a</a:t>
                </a:r>
              </a:p>
              <a:p>
                <a:pPr lvl="0"/>
                <a:r>
                  <a:rPr lang="en-US" sz="2400" dirty="0">
                    <a:latin typeface="David Libre" panose="00000500000000000000" pitchFamily="2" charset="-79"/>
                    <a:cs typeface="David Libre" panose="00000500000000000000" pitchFamily="2" charset="-79"/>
                  </a:rPr>
                  <a:t>(5)         if a is marked</a:t>
                </a:r>
              </a:p>
              <a:p>
                <a:pPr lvl="0"/>
                <a:r>
                  <a:rPr lang="en-US" sz="2400" dirty="0">
                    <a:latin typeface="David Libre" panose="00000500000000000000" pitchFamily="2" charset="-79"/>
                    <a:cs typeface="David Libre" panose="00000500000000000000" pitchFamily="2" charset="-79"/>
                  </a:rPr>
                  <a:t>(6)                     c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a:t>
                </a:r>
                <a14:m>
                  <m:oMath xmlns:m="http://schemas.openxmlformats.org/officeDocument/2006/math">
                    <m:rad>
                      <m:radPr>
                        <m:degHide m:val="on"/>
                        <m:ctrlPr>
                          <a:rPr lang="en-US" sz="2400" i="1">
                            <a:latin typeface="Cambria Math" panose="02040503050406030204" pitchFamily="18" charset="0"/>
                          </a:rPr>
                        </m:ctrlPr>
                      </m:radPr>
                      <m:deg/>
                      <m:e>
                        <m:sSup>
                          <m:sSupPr>
                            <m:ctrlPr>
                              <a:rPr lang="en-US" sz="2400" i="1">
                                <a:latin typeface="Cambria Math" panose="02040503050406030204" pitchFamily="18" charset="0"/>
                              </a:rPr>
                            </m:ctrlPr>
                          </m:sSupPr>
                          <m:e>
                            <m:d>
                              <m:dPr>
                                <m:ctrlPr>
                                  <a:rPr lang="en-US" sz="2400" i="1">
                                    <a:latin typeface="Cambria Math" panose="02040503050406030204" pitchFamily="18" charset="0"/>
                                  </a:rPr>
                                </m:ctrlPr>
                              </m:dPr>
                              <m:e>
                                <m:r>
                                  <m:rPr>
                                    <m:sty m:val="p"/>
                                  </m:rPr>
                                  <a:rPr lang="en-US" sz="2400" i="0">
                                    <a:latin typeface="Cambria Math" panose="02040503050406030204" pitchFamily="18" charset="0"/>
                                  </a:rPr>
                                  <m:t>p</m:t>
                                </m:r>
                                <m:r>
                                  <a:rPr lang="en-US" sz="2400" i="0">
                                    <a:latin typeface="Cambria Math" panose="02040503050406030204" pitchFamily="18" charset="0"/>
                                  </a:rPr>
                                  <m:t>2.</m:t>
                                </m:r>
                                <m:r>
                                  <m:rPr>
                                    <m:sty m:val="p"/>
                                  </m:rPr>
                                  <a:rPr lang="en-US" sz="2400" i="0">
                                    <a:latin typeface="Cambria Math" panose="02040503050406030204" pitchFamily="18" charset="0"/>
                                  </a:rPr>
                                  <m:t>x</m:t>
                                </m:r>
                                <m:r>
                                  <a:rPr lang="en-US" sz="2400" i="0">
                                    <a:latin typeface="Cambria Math" panose="02040503050406030204" pitchFamily="18" charset="0"/>
                                  </a:rPr>
                                  <m:t>−</m:t>
                                </m:r>
                                <m:r>
                                  <m:rPr>
                                    <m:sty m:val="p"/>
                                  </m:rPr>
                                  <a:rPr lang="en-US" sz="2400" i="0">
                                    <a:latin typeface="Cambria Math" panose="02040503050406030204" pitchFamily="18" charset="0"/>
                                  </a:rPr>
                                  <m:t>a</m:t>
                                </m:r>
                                <m:r>
                                  <a:rPr lang="en-US" sz="2400" i="0">
                                    <a:latin typeface="Cambria Math" panose="02040503050406030204" pitchFamily="18" charset="0"/>
                                  </a:rPr>
                                  <m:t>.</m:t>
                                </m:r>
                                <m:r>
                                  <m:rPr>
                                    <m:sty m:val="p"/>
                                  </m:rPr>
                                  <a:rPr lang="en-US" sz="2400" i="0">
                                    <a:latin typeface="Cambria Math" panose="02040503050406030204" pitchFamily="18" charset="0"/>
                                  </a:rPr>
                                  <m:t>x</m:t>
                                </m:r>
                              </m:e>
                            </m:d>
                          </m:e>
                          <m:sup>
                            <m:r>
                              <a:rPr lang="en-US" sz="2400" i="0">
                                <a:latin typeface="Cambria Math" panose="02040503050406030204" pitchFamily="18" charset="0"/>
                              </a:rPr>
                              <m:t>2</m:t>
                            </m:r>
                          </m:sup>
                        </m:sSup>
                        <m:r>
                          <a:rPr lang="en-US" sz="2400" i="0">
                            <a:latin typeface="Cambria Math" panose="02040503050406030204" pitchFamily="18" charset="0"/>
                          </a:rPr>
                          <m:t>+(</m:t>
                        </m:r>
                        <m:sSup>
                          <m:sSupPr>
                            <m:ctrlPr>
                              <a:rPr lang="en-US" sz="2400" i="1">
                                <a:latin typeface="Cambria Math" panose="02040503050406030204" pitchFamily="18" charset="0"/>
                              </a:rPr>
                            </m:ctrlPr>
                          </m:sSupPr>
                          <m:e>
                            <m:r>
                              <m:rPr>
                                <m:sty m:val="p"/>
                              </m:rPr>
                              <a:rPr lang="en-US" sz="2400" i="0">
                                <a:latin typeface="Cambria Math" panose="02040503050406030204" pitchFamily="18" charset="0"/>
                              </a:rPr>
                              <m:t>p</m:t>
                            </m:r>
                            <m:r>
                              <a:rPr lang="en-US" sz="2400" i="0">
                                <a:latin typeface="Cambria Math" panose="02040503050406030204" pitchFamily="18" charset="0"/>
                              </a:rPr>
                              <m:t>2.</m:t>
                            </m:r>
                            <m:r>
                              <m:rPr>
                                <m:sty m:val="p"/>
                              </m:rPr>
                              <a:rPr lang="en-US" sz="2400" i="0">
                                <a:latin typeface="Cambria Math" panose="02040503050406030204" pitchFamily="18" charset="0"/>
                              </a:rPr>
                              <m:t>y</m:t>
                            </m:r>
                            <m:r>
                              <a:rPr lang="en-US" sz="2400" i="0">
                                <a:latin typeface="Cambria Math" panose="02040503050406030204" pitchFamily="18" charset="0"/>
                              </a:rPr>
                              <m:t>−</m:t>
                            </m:r>
                            <m:r>
                              <m:rPr>
                                <m:sty m:val="p"/>
                              </m:rPr>
                              <a:rPr lang="en-US" sz="2400" i="0">
                                <a:latin typeface="Cambria Math" panose="02040503050406030204" pitchFamily="18" charset="0"/>
                              </a:rPr>
                              <m:t>a</m:t>
                            </m:r>
                            <m:r>
                              <a:rPr lang="en-US" sz="2400" i="0">
                                <a:latin typeface="Cambria Math" panose="02040503050406030204" pitchFamily="18" charset="0"/>
                              </a:rPr>
                              <m:t>.</m:t>
                            </m:r>
                            <m:r>
                              <m:rPr>
                                <m:sty m:val="p"/>
                              </m:rPr>
                              <a:rPr lang="en-US" sz="2400" i="0">
                                <a:latin typeface="Cambria Math" panose="02040503050406030204" pitchFamily="18" charset="0"/>
                              </a:rPr>
                              <m:t>y</m:t>
                            </m:r>
                            <m:r>
                              <a:rPr lang="en-US" sz="2400" i="0">
                                <a:latin typeface="Cambria Math" panose="02040503050406030204" pitchFamily="18" charset="0"/>
                              </a:rPr>
                              <m:t>)</m:t>
                            </m:r>
                          </m:e>
                          <m:sup>
                            <m:r>
                              <a:rPr lang="en-US" sz="2400" i="0">
                                <a:latin typeface="Cambria Math" panose="02040503050406030204" pitchFamily="18" charset="0"/>
                              </a:rPr>
                              <m:t>2</m:t>
                            </m:r>
                          </m:sup>
                        </m:sSup>
                      </m:e>
                    </m:rad>
                  </m:oMath>
                </a14:m>
                <a:endParaRPr lang="en-US" sz="2400" dirty="0">
                  <a:latin typeface="David Libre" panose="00000500000000000000" pitchFamily="2" charset="-79"/>
                  <a:cs typeface="David Libre" panose="00000500000000000000" pitchFamily="2" charset="-79"/>
                </a:endParaRPr>
              </a:p>
              <a:p>
                <a:pPr lvl="0"/>
                <a:r>
                  <a:rPr lang="en-US" sz="2400" dirty="0">
                    <a:latin typeface="David Libre" panose="00000500000000000000" pitchFamily="2" charset="-79"/>
                    <a:cs typeface="David Libre" panose="00000500000000000000" pitchFamily="2" charset="-79"/>
                  </a:rPr>
                  <a:t>(7)                    If c &lt; s</a:t>
                </a:r>
              </a:p>
              <a:p>
                <a:pPr lvl="0"/>
                <a:r>
                  <a:rPr lang="en-US" sz="2400" dirty="0">
                    <a:latin typeface="David Libre" panose="00000500000000000000" pitchFamily="2" charset="-79"/>
                    <a:cs typeface="David Libre" panose="00000500000000000000" pitchFamily="2" charset="-79"/>
                  </a:rPr>
                  <a:t>(8)                              s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c</a:t>
                </a:r>
              </a:p>
              <a:p>
                <a:pPr lvl="0"/>
                <a:r>
                  <a:rPr lang="en-US" sz="2400" dirty="0">
                    <a:latin typeface="David Libre" panose="00000500000000000000" pitchFamily="2" charset="-79"/>
                    <a:cs typeface="David Libre" panose="00000500000000000000" pitchFamily="2" charset="-79"/>
                  </a:rPr>
                  <a:t>(9)                              h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a</a:t>
                </a:r>
              </a:p>
              <a:p>
                <a:pPr lvl="0"/>
                <a:r>
                  <a:rPr lang="en-US" sz="2400" dirty="0">
                    <a:latin typeface="David Libre" panose="00000500000000000000" pitchFamily="2" charset="-79"/>
                    <a:cs typeface="David Libre" panose="00000500000000000000" pitchFamily="2" charset="-79"/>
                  </a:rPr>
                  <a:t>(10) p2 </a:t>
                </a:r>
                <a:r>
                  <a:rPr lang="en-US" sz="2400" dirty="0">
                    <a:latin typeface="David Libre" panose="00000500000000000000" pitchFamily="2" charset="-79"/>
                    <a:cs typeface="David Libre" panose="00000500000000000000" pitchFamily="2" charset="-79"/>
                    <a:sym typeface="Wingdings" panose="05000000000000000000" pitchFamily="2" charset="2"/>
                  </a:rPr>
                  <a:t></a:t>
                </a:r>
                <a:r>
                  <a:rPr lang="en-US" sz="2400" dirty="0">
                    <a:latin typeface="David Libre" panose="00000500000000000000" pitchFamily="2" charset="-79"/>
                    <a:cs typeface="David Libre" panose="00000500000000000000" pitchFamily="2" charset="-79"/>
                  </a:rPr>
                  <a:t> h</a:t>
                </a:r>
              </a:p>
              <a:p>
                <a:pPr lvl="0"/>
                <a:r>
                  <a:rPr lang="en-US" sz="2400" dirty="0">
                    <a:latin typeface="David Libre" panose="00000500000000000000" pitchFamily="2" charset="-79"/>
                    <a:cs typeface="David Libre" panose="00000500000000000000" pitchFamily="2" charset="-79"/>
                  </a:rPr>
                  <a:t>(11) Return p2</a:t>
                </a:r>
              </a:p>
            </p:txBody>
          </p:sp>
        </mc:Choice>
        <mc:Fallback>
          <p:sp>
            <p:nvSpPr>
              <p:cNvPr id="84" name="TextBox 83">
                <a:extLst>
                  <a:ext uri="{FF2B5EF4-FFF2-40B4-BE49-F238E27FC236}">
                    <a16:creationId xmlns:a16="http://schemas.microsoft.com/office/drawing/2014/main" id="{47AA917B-8A0F-4B9A-82F5-3B1ABBE3F483}"/>
                  </a:ext>
                </a:extLst>
              </p:cNvPr>
              <p:cNvSpPr txBox="1">
                <a:spLocks noRot="1" noChangeAspect="1" noMove="1" noResize="1" noEditPoints="1" noAdjustHandles="1" noChangeArrowheads="1" noChangeShapeType="1" noTextEdit="1"/>
              </p:cNvSpPr>
              <p:nvPr/>
            </p:nvSpPr>
            <p:spPr>
              <a:xfrm>
                <a:off x="22067245" y="24249429"/>
                <a:ext cx="8432995" cy="6249788"/>
              </a:xfrm>
              <a:prstGeom prst="rect">
                <a:avLst/>
              </a:prstGeom>
              <a:blipFill>
                <a:blip r:embed="rId19"/>
                <a:stretch>
                  <a:fillRect t="-1073" b="-1756"/>
                </a:stretch>
              </a:blipFill>
              <a:ln>
                <a:noFill/>
              </a:ln>
            </p:spPr>
            <p:txBody>
              <a:bodyPr/>
              <a:lstStyle/>
              <a:p>
                <a:r>
                  <a:rPr lang="en-US">
                    <a:noFill/>
                  </a:rPr>
                  <a:t> </a:t>
                </a:r>
              </a:p>
            </p:txBody>
          </p:sp>
        </mc:Fallback>
      </mc:AlternateContent>
      <p:cxnSp>
        <p:nvCxnSpPr>
          <p:cNvPr id="106" name="Straight Arrow Connector 105">
            <a:extLst>
              <a:ext uri="{FF2B5EF4-FFF2-40B4-BE49-F238E27FC236}">
                <a16:creationId xmlns:a16="http://schemas.microsoft.com/office/drawing/2014/main" id="{B702F3D5-1122-4E6F-A9AF-2B91A7EC660A}"/>
              </a:ext>
            </a:extLst>
          </p:cNvPr>
          <p:cNvCxnSpPr>
            <a:cxnSpLocks/>
          </p:cNvCxnSpPr>
          <p:nvPr/>
        </p:nvCxnSpPr>
        <p:spPr>
          <a:xfrm>
            <a:off x="15163521" y="10274595"/>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7" name="Rectangle 76">
            <a:extLst>
              <a:ext uri="{FF2B5EF4-FFF2-40B4-BE49-F238E27FC236}">
                <a16:creationId xmlns:a16="http://schemas.microsoft.com/office/drawing/2014/main" id="{19200DEA-93CE-4745-95FD-EE9E31DC946B}"/>
              </a:ext>
            </a:extLst>
          </p:cNvPr>
          <p:cNvSpPr/>
          <p:nvPr/>
        </p:nvSpPr>
        <p:spPr>
          <a:xfrm>
            <a:off x="22252102" y="9667582"/>
            <a:ext cx="11318065" cy="1219080"/>
          </a:xfrm>
          <a:prstGeom prst="rect">
            <a:avLst/>
          </a:prstGeom>
          <a:gradFill flip="none" rotWithShape="1">
            <a:gsLst>
              <a:gs pos="0">
                <a:srgbClr val="000000"/>
              </a:gs>
              <a:gs pos="100000">
                <a:srgbClr val="555555"/>
              </a:gs>
            </a:gsLst>
            <a:lin ang="0" scaled="0"/>
            <a:tileRect/>
          </a:gra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a:extLst>
              <a:ext uri="{FF2B5EF4-FFF2-40B4-BE49-F238E27FC236}">
                <a16:creationId xmlns:a16="http://schemas.microsoft.com/office/drawing/2014/main" id="{4AF04763-1303-49B9-8149-5184BB06054C}"/>
              </a:ext>
            </a:extLst>
          </p:cNvPr>
          <p:cNvSpPr/>
          <p:nvPr/>
        </p:nvSpPr>
        <p:spPr>
          <a:xfrm>
            <a:off x="24024472" y="7671310"/>
            <a:ext cx="1257634" cy="1219081"/>
          </a:xfrm>
          <a:prstGeom prst="rect">
            <a:avLst/>
          </a:prstGeom>
          <a:solidFill>
            <a:schemeClr val="tx1"/>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TextBox 113">
            <a:extLst>
              <a:ext uri="{FF2B5EF4-FFF2-40B4-BE49-F238E27FC236}">
                <a16:creationId xmlns:a16="http://schemas.microsoft.com/office/drawing/2014/main" id="{F38F6E01-B0DB-44B4-894B-20DCD104304F}"/>
              </a:ext>
            </a:extLst>
          </p:cNvPr>
          <p:cNvSpPr txBox="1"/>
          <p:nvPr/>
        </p:nvSpPr>
        <p:spPr>
          <a:xfrm>
            <a:off x="24440667" y="11316162"/>
            <a:ext cx="5487787" cy="461665"/>
          </a:xfrm>
          <a:prstGeom prst="rect">
            <a:avLst/>
          </a:prstGeom>
          <a:noFill/>
        </p:spPr>
        <p:txBody>
          <a:bodyPr wrap="square" rtlCol="0">
            <a:spAutoFit/>
          </a:bodyPr>
          <a:lstStyle/>
          <a:p>
            <a:r>
              <a:rPr lang="en-US" sz="2400" dirty="0">
                <a:latin typeface="David Libre" panose="00000500000000000000" pitchFamily="2" charset="-79"/>
                <a:cs typeface="David Libre" panose="00000500000000000000" pitchFamily="2" charset="-79"/>
              </a:rPr>
              <a:t>For each section of the current area, a </a:t>
            </a:r>
            <a:r>
              <a:rPr lang="el-GR" sz="2400" dirty="0">
                <a:latin typeface="David Libre" panose="00000500000000000000" pitchFamily="2" charset="-79"/>
                <a:cs typeface="David Libre" panose="00000500000000000000" pitchFamily="2" charset="-79"/>
              </a:rPr>
              <a:t>ϵ</a:t>
            </a:r>
            <a:r>
              <a:rPr lang="en-US" sz="2400" dirty="0">
                <a:latin typeface="David Libre" panose="00000500000000000000" pitchFamily="2" charset="-79"/>
                <a:cs typeface="David Libre" panose="00000500000000000000" pitchFamily="2" charset="-79"/>
              </a:rPr>
              <a:t> A</a:t>
            </a:r>
          </a:p>
        </p:txBody>
      </p:sp>
      <p:pic>
        <p:nvPicPr>
          <p:cNvPr id="22" name="Picture 21">
            <a:extLst>
              <a:ext uri="{FF2B5EF4-FFF2-40B4-BE49-F238E27FC236}">
                <a16:creationId xmlns:a16="http://schemas.microsoft.com/office/drawing/2014/main" id="{2FCB7056-EEBD-4C94-8954-1FF9B72695F9}"/>
              </a:ext>
            </a:extLst>
          </p:cNvPr>
          <p:cNvPicPr>
            <a:picLocks noChangeAspect="1"/>
          </p:cNvPicPr>
          <p:nvPr/>
        </p:nvPicPr>
        <p:blipFill rotWithShape="1">
          <a:blip r:embed="rId20"/>
          <a:srcRect l="36904" t="37949" r="44605" b="28189"/>
          <a:stretch/>
        </p:blipFill>
        <p:spPr>
          <a:xfrm>
            <a:off x="17620261" y="9012283"/>
            <a:ext cx="2543843" cy="2522682"/>
          </a:xfrm>
          <a:prstGeom prst="rect">
            <a:avLst/>
          </a:prstGeom>
          <a:ln w="9525">
            <a:solidFill>
              <a:srgbClr val="000000"/>
            </a:solidFill>
          </a:ln>
        </p:spPr>
      </p:pic>
      <p:sp>
        <p:nvSpPr>
          <p:cNvPr id="133" name="Oval 132">
            <a:extLst>
              <a:ext uri="{FF2B5EF4-FFF2-40B4-BE49-F238E27FC236}">
                <a16:creationId xmlns:a16="http://schemas.microsoft.com/office/drawing/2014/main" id="{D267FC19-6A76-4C30-8F77-F0E9D6D27652}"/>
              </a:ext>
            </a:extLst>
          </p:cNvPr>
          <p:cNvSpPr/>
          <p:nvPr/>
        </p:nvSpPr>
        <p:spPr>
          <a:xfrm flipH="1" flipV="1">
            <a:off x="31586420" y="14644695"/>
            <a:ext cx="121492" cy="11171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 name="Picture 28">
            <a:extLst>
              <a:ext uri="{FF2B5EF4-FFF2-40B4-BE49-F238E27FC236}">
                <a16:creationId xmlns:a16="http://schemas.microsoft.com/office/drawing/2014/main" id="{448F9EC0-B566-4FEF-8F72-6F42FF44D93B}"/>
              </a:ext>
            </a:extLst>
          </p:cNvPr>
          <p:cNvPicPr>
            <a:picLocks noChangeAspect="1"/>
          </p:cNvPicPr>
          <p:nvPr/>
        </p:nvPicPr>
        <p:blipFill rotWithShape="1">
          <a:blip r:embed="rId21"/>
          <a:srcRect l="19799" t="7746" r="21868" b="5301"/>
          <a:stretch/>
        </p:blipFill>
        <p:spPr>
          <a:xfrm>
            <a:off x="35534164" y="9023605"/>
            <a:ext cx="3490013" cy="2924863"/>
          </a:xfrm>
          <a:prstGeom prst="rect">
            <a:avLst/>
          </a:prstGeom>
          <a:ln>
            <a:solidFill>
              <a:schemeClr val="tx1"/>
            </a:solidFill>
          </a:ln>
        </p:spPr>
      </p:pic>
      <p:pic>
        <p:nvPicPr>
          <p:cNvPr id="31" name="Picture 30">
            <a:extLst>
              <a:ext uri="{FF2B5EF4-FFF2-40B4-BE49-F238E27FC236}">
                <a16:creationId xmlns:a16="http://schemas.microsoft.com/office/drawing/2014/main" id="{A28B551F-2013-4B33-A758-18A12ACA80DA}"/>
              </a:ext>
            </a:extLst>
          </p:cNvPr>
          <p:cNvPicPr>
            <a:picLocks noChangeAspect="1"/>
          </p:cNvPicPr>
          <p:nvPr/>
        </p:nvPicPr>
        <p:blipFill rotWithShape="1">
          <a:blip r:embed="rId22"/>
          <a:srcRect l="15202" t="41315" r="16656" b="27812"/>
          <a:stretch/>
        </p:blipFill>
        <p:spPr>
          <a:xfrm>
            <a:off x="35566197" y="15229155"/>
            <a:ext cx="3488417" cy="898626"/>
          </a:xfrm>
          <a:prstGeom prst="rect">
            <a:avLst/>
          </a:prstGeom>
          <a:ln>
            <a:solidFill>
              <a:schemeClr val="tx1"/>
            </a:solidFill>
          </a:ln>
        </p:spPr>
      </p:pic>
      <p:sp>
        <p:nvSpPr>
          <p:cNvPr id="9" name="TextBox 8">
            <a:extLst>
              <a:ext uri="{FF2B5EF4-FFF2-40B4-BE49-F238E27FC236}">
                <a16:creationId xmlns:a16="http://schemas.microsoft.com/office/drawing/2014/main" id="{66DA8CB5-A238-4435-8ADC-D34C4C3E577D}"/>
              </a:ext>
            </a:extLst>
          </p:cNvPr>
          <p:cNvSpPr txBox="1"/>
          <p:nvPr/>
        </p:nvSpPr>
        <p:spPr>
          <a:xfrm>
            <a:off x="35526349" y="4633717"/>
            <a:ext cx="7056529" cy="4185761"/>
          </a:xfrm>
          <a:prstGeom prst="rect">
            <a:avLst/>
          </a:prstGeom>
          <a:noFill/>
        </p:spPr>
        <p:txBody>
          <a:bodyPr wrap="square" rtlCol="0">
            <a:spAutoFit/>
          </a:bodyPr>
          <a:lstStyle/>
          <a:p>
            <a:pPr algn="ctr"/>
            <a:r>
              <a:rPr lang="en-US" sz="9600" dirty="0">
                <a:latin typeface="Fjalla One" panose="02000506040000020004" pitchFamily="2" charset="0"/>
                <a:cs typeface="David Libre" panose="00000500000000000000" pitchFamily="2" charset="-79"/>
              </a:rPr>
              <a:t>Results</a:t>
            </a:r>
          </a:p>
          <a:p>
            <a:pPr algn="ctr"/>
            <a:endParaRPr lang="en-US" sz="800" dirty="0">
              <a:latin typeface="Fjalla One" panose="02000506040000020004" pitchFamily="2" charset="0"/>
              <a:cs typeface="David Libre" panose="00000500000000000000" pitchFamily="2" charset="-79"/>
            </a:endParaRPr>
          </a:p>
          <a:p>
            <a:r>
              <a:rPr lang="en-US" sz="2400" dirty="0">
                <a:latin typeface="David Libre" panose="00000500000000000000" pitchFamily="2" charset="-79"/>
                <a:cs typeface="David Libre" panose="00000500000000000000" pitchFamily="2" charset="-79"/>
              </a:rPr>
              <a:t>The first way to use CASTER is to set the number of boxes made to zero, turning off the automatic membrane outlining. This is helpful in areas where the contrast is not well defined. As the user drags their mouse, the program selects the points in that area that are most likely part of the membrane.</a:t>
            </a:r>
          </a:p>
          <a:p>
            <a:endParaRPr lang="en-US" dirty="0"/>
          </a:p>
        </p:txBody>
      </p:sp>
      <p:sp>
        <p:nvSpPr>
          <p:cNvPr id="7" name="TextBox 6">
            <a:extLst>
              <a:ext uri="{FF2B5EF4-FFF2-40B4-BE49-F238E27FC236}">
                <a16:creationId xmlns:a16="http://schemas.microsoft.com/office/drawing/2014/main" id="{4925B862-D257-4571-9394-7CB34E6FAB06}"/>
              </a:ext>
            </a:extLst>
          </p:cNvPr>
          <p:cNvSpPr txBox="1"/>
          <p:nvPr/>
        </p:nvSpPr>
        <p:spPr>
          <a:xfrm>
            <a:off x="19509981" y="25284264"/>
            <a:ext cx="744069" cy="1323439"/>
          </a:xfrm>
          <a:prstGeom prst="rect">
            <a:avLst/>
          </a:prstGeom>
          <a:noFill/>
          <a:ln>
            <a:noFill/>
          </a:ln>
        </p:spPr>
        <p:txBody>
          <a:bodyPr wrap="square" rtlCol="0">
            <a:spAutoFit/>
            <a:scene3d>
              <a:camera prst="orthographicFront"/>
              <a:lightRig rig="harsh" dir="t"/>
            </a:scene3d>
            <a:sp3d extrusionH="57150" prstMaterial="matte">
              <a:bevelT w="63500" h="12700"/>
              <a:contourClr>
                <a:schemeClr val="bg1">
                  <a:lumMod val="65000"/>
                </a:schemeClr>
              </a:contourClr>
            </a:sp3d>
          </a:bodyPr>
          <a:lstStyle/>
          <a:p>
            <a:r>
              <a:rPr lang="en-US" sz="8000" dirty="0">
                <a:ln w="38100">
                  <a:solidFill>
                    <a:schemeClr val="bg1"/>
                  </a:solidFill>
                </a:ln>
                <a:solidFill>
                  <a:srgbClr val="7030A0"/>
                </a:solidFill>
                <a:effectLst>
                  <a:outerShdw blurRad="38100" dist="19050" dir="2700000" algn="tl" rotWithShape="0">
                    <a:schemeClr val="dk1">
                      <a:alpha val="40000"/>
                    </a:schemeClr>
                  </a:outerShdw>
                </a:effectLst>
              </a:rPr>
              <a:t>5</a:t>
            </a:r>
          </a:p>
        </p:txBody>
      </p:sp>
      <p:pic>
        <p:nvPicPr>
          <p:cNvPr id="18" name="Picture 17">
            <a:extLst>
              <a:ext uri="{FF2B5EF4-FFF2-40B4-BE49-F238E27FC236}">
                <a16:creationId xmlns:a16="http://schemas.microsoft.com/office/drawing/2014/main" id="{1D4EA828-F614-4F39-86CC-AA8D20624478}"/>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29070448" y="13199375"/>
            <a:ext cx="4383434" cy="4400010"/>
          </a:xfrm>
          <a:prstGeom prst="rect">
            <a:avLst/>
          </a:prstGeom>
          <a:ln w="9525">
            <a:solidFill>
              <a:schemeClr val="tx1"/>
            </a:solidFill>
          </a:ln>
        </p:spPr>
      </p:pic>
      <p:pic>
        <p:nvPicPr>
          <p:cNvPr id="19" name="Picture 18">
            <a:extLst>
              <a:ext uri="{FF2B5EF4-FFF2-40B4-BE49-F238E27FC236}">
                <a16:creationId xmlns:a16="http://schemas.microsoft.com/office/drawing/2014/main" id="{3D8D7E40-809C-4568-AA00-40CC7E360804}"/>
              </a:ext>
            </a:extLst>
          </p:cNvPr>
          <p:cNvPicPr>
            <a:picLocks noChangeAspect="1"/>
          </p:cNvPicPr>
          <p:nvPr/>
        </p:nvPicPr>
        <p:blipFill rotWithShape="1">
          <a:blip r:embed="rId24"/>
          <a:srcRect l="29465" t="1075" r="46273" b="955"/>
          <a:stretch/>
        </p:blipFill>
        <p:spPr>
          <a:xfrm>
            <a:off x="30758877" y="24382331"/>
            <a:ext cx="2811290" cy="6382188"/>
          </a:xfrm>
          <a:prstGeom prst="rect">
            <a:avLst/>
          </a:prstGeom>
          <a:ln>
            <a:solidFill>
              <a:schemeClr val="tx1"/>
            </a:solidFill>
          </a:ln>
        </p:spPr>
      </p:pic>
      <p:pic>
        <p:nvPicPr>
          <p:cNvPr id="23" name="Picture 22">
            <a:extLst>
              <a:ext uri="{FF2B5EF4-FFF2-40B4-BE49-F238E27FC236}">
                <a16:creationId xmlns:a16="http://schemas.microsoft.com/office/drawing/2014/main" id="{240206C7-EB3C-4BE2-B365-633C997B5A3A}"/>
              </a:ext>
            </a:extLst>
          </p:cNvPr>
          <p:cNvPicPr>
            <a:picLocks noChangeAspect="1"/>
          </p:cNvPicPr>
          <p:nvPr/>
        </p:nvPicPr>
        <p:blipFill rotWithShape="1">
          <a:blip r:embed="rId25"/>
          <a:srcRect l="28482" t="44916" r="28193" b="39048"/>
          <a:stretch/>
        </p:blipFill>
        <p:spPr>
          <a:xfrm>
            <a:off x="26398295" y="7690911"/>
            <a:ext cx="6403998" cy="1332694"/>
          </a:xfrm>
          <a:prstGeom prst="rect">
            <a:avLst/>
          </a:prstGeom>
          <a:ln>
            <a:solidFill>
              <a:schemeClr val="tx1"/>
            </a:solidFill>
          </a:ln>
        </p:spPr>
      </p:pic>
      <p:pic>
        <p:nvPicPr>
          <p:cNvPr id="10" name="Picture 9">
            <a:extLst>
              <a:ext uri="{FF2B5EF4-FFF2-40B4-BE49-F238E27FC236}">
                <a16:creationId xmlns:a16="http://schemas.microsoft.com/office/drawing/2014/main" id="{60CB0015-C9CE-41FC-ABAD-32DA985117AE}"/>
              </a:ext>
            </a:extLst>
          </p:cNvPr>
          <p:cNvPicPr>
            <a:picLocks noChangeAspect="1"/>
          </p:cNvPicPr>
          <p:nvPr/>
        </p:nvPicPr>
        <p:blipFill rotWithShape="1">
          <a:blip r:embed="rId26"/>
          <a:srcRect l="20442" t="5768" r="16672" b="5617"/>
          <a:stretch/>
        </p:blipFill>
        <p:spPr>
          <a:xfrm>
            <a:off x="39024177" y="9023605"/>
            <a:ext cx="3598549" cy="2924863"/>
          </a:xfrm>
          <a:prstGeom prst="rect">
            <a:avLst/>
          </a:prstGeom>
          <a:ln w="9525">
            <a:solidFill>
              <a:schemeClr val="tx1"/>
            </a:solidFill>
          </a:ln>
        </p:spPr>
      </p:pic>
      <p:pic>
        <p:nvPicPr>
          <p:cNvPr id="21" name="Picture 20">
            <a:extLst>
              <a:ext uri="{FF2B5EF4-FFF2-40B4-BE49-F238E27FC236}">
                <a16:creationId xmlns:a16="http://schemas.microsoft.com/office/drawing/2014/main" id="{772E70DC-88AA-4D1B-8B4A-234A58A26FC7}"/>
              </a:ext>
            </a:extLst>
          </p:cNvPr>
          <p:cNvPicPr>
            <a:picLocks noChangeAspect="1"/>
          </p:cNvPicPr>
          <p:nvPr/>
        </p:nvPicPr>
        <p:blipFill rotWithShape="1">
          <a:blip r:embed="rId27"/>
          <a:srcRect l="38916" t="30240" r="22100" b="52055"/>
          <a:stretch/>
        </p:blipFill>
        <p:spPr>
          <a:xfrm>
            <a:off x="39069178" y="15221854"/>
            <a:ext cx="3598549" cy="905927"/>
          </a:xfrm>
          <a:prstGeom prst="rect">
            <a:avLst/>
          </a:prstGeom>
          <a:ln>
            <a:solidFill>
              <a:schemeClr val="tx1"/>
            </a:solidFill>
          </a:ln>
        </p:spPr>
      </p:pic>
      <p:sp>
        <p:nvSpPr>
          <p:cNvPr id="230" name="TextBox 229">
            <a:extLst>
              <a:ext uri="{FF2B5EF4-FFF2-40B4-BE49-F238E27FC236}">
                <a16:creationId xmlns:a16="http://schemas.microsoft.com/office/drawing/2014/main" id="{C5B8F258-D101-4709-9611-B4DE7F408D17}"/>
              </a:ext>
            </a:extLst>
          </p:cNvPr>
          <p:cNvSpPr txBox="1"/>
          <p:nvPr/>
        </p:nvSpPr>
        <p:spPr>
          <a:xfrm>
            <a:off x="17727634" y="8256902"/>
            <a:ext cx="2349203" cy="461665"/>
          </a:xfrm>
          <a:prstGeom prst="rect">
            <a:avLst/>
          </a:prstGeom>
          <a:noFill/>
        </p:spPr>
        <p:txBody>
          <a:bodyPr wrap="square" rtlCol="0">
            <a:spAutoFit/>
          </a:bodyPr>
          <a:lstStyle/>
          <a:p>
            <a:r>
              <a:rPr lang="en-US" sz="2400" dirty="0">
                <a:latin typeface="David Libre" panose="00000500000000000000" pitchFamily="2" charset="-79"/>
                <a:cs typeface="David Libre" panose="00000500000000000000" pitchFamily="2" charset="-79"/>
              </a:rPr>
              <a:t>1.3 micrometers</a:t>
            </a:r>
          </a:p>
        </p:txBody>
      </p:sp>
      <p:sp>
        <p:nvSpPr>
          <p:cNvPr id="124" name="TextBox 123">
            <a:extLst>
              <a:ext uri="{FF2B5EF4-FFF2-40B4-BE49-F238E27FC236}">
                <a16:creationId xmlns:a16="http://schemas.microsoft.com/office/drawing/2014/main" id="{5F4E1C63-A69F-4683-85C0-489490A3933F}"/>
              </a:ext>
            </a:extLst>
          </p:cNvPr>
          <p:cNvSpPr txBox="1"/>
          <p:nvPr/>
        </p:nvSpPr>
        <p:spPr>
          <a:xfrm>
            <a:off x="36280989" y="8629512"/>
            <a:ext cx="2642841" cy="369332"/>
          </a:xfrm>
          <a:prstGeom prst="rect">
            <a:avLst/>
          </a:prstGeom>
          <a:noFill/>
        </p:spPr>
        <p:txBody>
          <a:bodyPr wrap="square" rtlCol="0">
            <a:spAutoFit/>
          </a:bodyPr>
          <a:lstStyle/>
          <a:p>
            <a:r>
              <a:rPr lang="en-US" dirty="0">
                <a:latin typeface="David Libre" panose="00000500000000000000" pitchFamily="2" charset="-79"/>
                <a:cs typeface="David Libre" panose="00000500000000000000" pitchFamily="2" charset="-79"/>
              </a:rPr>
              <a:t>5.8 micrometers</a:t>
            </a:r>
          </a:p>
        </p:txBody>
      </p:sp>
      <p:sp>
        <p:nvSpPr>
          <p:cNvPr id="129" name="TextBox 128">
            <a:extLst>
              <a:ext uri="{FF2B5EF4-FFF2-40B4-BE49-F238E27FC236}">
                <a16:creationId xmlns:a16="http://schemas.microsoft.com/office/drawing/2014/main" id="{3AC03A2B-7185-4A6B-8FED-1523B19774C0}"/>
              </a:ext>
            </a:extLst>
          </p:cNvPr>
          <p:cNvSpPr txBox="1"/>
          <p:nvPr/>
        </p:nvSpPr>
        <p:spPr>
          <a:xfrm>
            <a:off x="36347400" y="14757590"/>
            <a:ext cx="2642841" cy="369332"/>
          </a:xfrm>
          <a:prstGeom prst="rect">
            <a:avLst/>
          </a:prstGeom>
          <a:noFill/>
        </p:spPr>
        <p:txBody>
          <a:bodyPr wrap="square" rtlCol="0">
            <a:spAutoFit/>
          </a:bodyPr>
          <a:lstStyle/>
          <a:p>
            <a:r>
              <a:rPr lang="en-US" dirty="0">
                <a:latin typeface="David Libre" panose="00000500000000000000" pitchFamily="2" charset="-79"/>
                <a:cs typeface="David Libre" panose="00000500000000000000" pitchFamily="2" charset="-79"/>
              </a:rPr>
              <a:t>2.1 micrometers</a:t>
            </a:r>
          </a:p>
        </p:txBody>
      </p:sp>
      <p:cxnSp>
        <p:nvCxnSpPr>
          <p:cNvPr id="180" name="Straight Arrow Connector 179">
            <a:extLst>
              <a:ext uri="{FF2B5EF4-FFF2-40B4-BE49-F238E27FC236}">
                <a16:creationId xmlns:a16="http://schemas.microsoft.com/office/drawing/2014/main" id="{9992B641-9AAB-4551-BE07-506B609D48E3}"/>
              </a:ext>
            </a:extLst>
          </p:cNvPr>
          <p:cNvCxnSpPr>
            <a:cxnSpLocks/>
          </p:cNvCxnSpPr>
          <p:nvPr/>
        </p:nvCxnSpPr>
        <p:spPr>
          <a:xfrm>
            <a:off x="15163521" y="1340243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AF3D47BB-1C50-4787-AC74-2B961246D216}"/>
              </a:ext>
            </a:extLst>
          </p:cNvPr>
          <p:cNvCxnSpPr>
            <a:cxnSpLocks/>
          </p:cNvCxnSpPr>
          <p:nvPr/>
        </p:nvCxnSpPr>
        <p:spPr>
          <a:xfrm>
            <a:off x="15163520" y="1645787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1CB0D4ED-EA12-4C77-A540-DADB365A0217}"/>
              </a:ext>
            </a:extLst>
          </p:cNvPr>
          <p:cNvCxnSpPr>
            <a:cxnSpLocks/>
          </p:cNvCxnSpPr>
          <p:nvPr/>
        </p:nvCxnSpPr>
        <p:spPr>
          <a:xfrm>
            <a:off x="15176916" y="1958746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D7567A38-4AE8-4820-8F73-851C407BD669}"/>
              </a:ext>
            </a:extLst>
          </p:cNvPr>
          <p:cNvCxnSpPr>
            <a:cxnSpLocks/>
          </p:cNvCxnSpPr>
          <p:nvPr/>
        </p:nvCxnSpPr>
        <p:spPr>
          <a:xfrm>
            <a:off x="15163519" y="2301646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8D70C48C-B489-4C17-AE89-CBD3EEC23FCC}"/>
              </a:ext>
            </a:extLst>
          </p:cNvPr>
          <p:cNvCxnSpPr>
            <a:cxnSpLocks/>
          </p:cNvCxnSpPr>
          <p:nvPr/>
        </p:nvCxnSpPr>
        <p:spPr>
          <a:xfrm>
            <a:off x="15163518" y="2606446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A88CB8C4-F513-468F-9586-D46BB1C0329A}"/>
              </a:ext>
            </a:extLst>
          </p:cNvPr>
          <p:cNvCxnSpPr>
            <a:cxnSpLocks/>
          </p:cNvCxnSpPr>
          <p:nvPr/>
        </p:nvCxnSpPr>
        <p:spPr>
          <a:xfrm>
            <a:off x="15176916" y="29341069"/>
            <a:ext cx="2456743"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0" name="Rectangle 189">
            <a:extLst>
              <a:ext uri="{FF2B5EF4-FFF2-40B4-BE49-F238E27FC236}">
                <a16:creationId xmlns:a16="http://schemas.microsoft.com/office/drawing/2014/main" id="{A9C70C0D-A722-47F2-836A-E612F7890CD2}"/>
              </a:ext>
            </a:extLst>
          </p:cNvPr>
          <p:cNvSpPr/>
          <p:nvPr/>
        </p:nvSpPr>
        <p:spPr>
          <a:xfrm>
            <a:off x="754654" y="4603830"/>
            <a:ext cx="7844602" cy="8028009"/>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026" name="TextBox 1025">
            <a:extLst>
              <a:ext uri="{FF2B5EF4-FFF2-40B4-BE49-F238E27FC236}">
                <a16:creationId xmlns:a16="http://schemas.microsoft.com/office/drawing/2014/main" id="{074D23A7-2DA4-4B82-814B-77D32AB41B3F}"/>
              </a:ext>
            </a:extLst>
          </p:cNvPr>
          <p:cNvSpPr txBox="1"/>
          <p:nvPr/>
        </p:nvSpPr>
        <p:spPr>
          <a:xfrm>
            <a:off x="1220577" y="4804050"/>
            <a:ext cx="6903345" cy="7478970"/>
          </a:xfrm>
          <a:prstGeom prst="rect">
            <a:avLst/>
          </a:prstGeom>
          <a:noFill/>
        </p:spPr>
        <p:txBody>
          <a:bodyPr wrap="square" rtlCol="0">
            <a:spAutoFit/>
          </a:bodyPr>
          <a:lstStyle/>
          <a:p>
            <a:pPr algn="ctr"/>
            <a:r>
              <a:rPr lang="en-US" sz="9600" dirty="0">
                <a:latin typeface="Fjalla One" panose="02000506040000020004" pitchFamily="2" charset="0"/>
                <a:cs typeface="David Libre" panose="00000500000000000000" pitchFamily="2" charset="-79"/>
              </a:rPr>
              <a:t>CASTER</a:t>
            </a:r>
          </a:p>
          <a:p>
            <a:endParaRPr lang="en-US" sz="600" dirty="0">
              <a:latin typeface="David Libre" panose="00000500000000000000" pitchFamily="2" charset="-79"/>
              <a:cs typeface="David Libre" panose="00000500000000000000" pitchFamily="2" charset="-79"/>
            </a:endParaRPr>
          </a:p>
          <a:p>
            <a:r>
              <a:rPr lang="en-US" sz="2400" dirty="0">
                <a:latin typeface="David Libre" panose="00000500000000000000" pitchFamily="2" charset="-79"/>
                <a:cs typeface="David Libre" panose="00000500000000000000" pitchFamily="2" charset="-79"/>
              </a:rPr>
              <a:t>As medical research advances, so does the demand for ways to discover and analyze new data. One area of biomedical research is to identify specific genes and the effects they have in the body. Once genes are better understood, scientists can discover better treatment options. </a:t>
            </a:r>
          </a:p>
          <a:p>
            <a:endParaRPr lang="en-US" sz="2400" dirty="0">
              <a:latin typeface="David Libre" panose="00000500000000000000" pitchFamily="2" charset="-79"/>
              <a:cs typeface="David Libre" panose="00000500000000000000" pitchFamily="2" charset="-79"/>
            </a:endParaRPr>
          </a:p>
          <a:p>
            <a:r>
              <a:rPr lang="en-US" sz="2400" dirty="0">
                <a:latin typeface="David Libre" panose="00000500000000000000" pitchFamily="2" charset="-79"/>
                <a:cs typeface="David Libre" panose="00000500000000000000" pitchFamily="2" charset="-79"/>
              </a:rPr>
              <a:t>A big holdup on cellular analysis is how long it takes to identify structures and to see how they interact with what’s around them. CASTER is a program designed to speed up this process by automatically outlining membranes. This program uses contrast within the image and a line of best fit. From there, the user can display a 3D image to help analyze the data.</a:t>
            </a:r>
          </a:p>
          <a:p>
            <a:endParaRPr lang="en-US" dirty="0"/>
          </a:p>
        </p:txBody>
      </p:sp>
      <p:sp>
        <p:nvSpPr>
          <p:cNvPr id="191" name="Arrow: Circular 190">
            <a:extLst>
              <a:ext uri="{FF2B5EF4-FFF2-40B4-BE49-F238E27FC236}">
                <a16:creationId xmlns:a16="http://schemas.microsoft.com/office/drawing/2014/main" id="{189C0E36-7C82-48A9-BC57-823C0220761E}"/>
              </a:ext>
            </a:extLst>
          </p:cNvPr>
          <p:cNvSpPr/>
          <p:nvPr/>
        </p:nvSpPr>
        <p:spPr>
          <a:xfrm rot="16200000">
            <a:off x="3685105" y="25279968"/>
            <a:ext cx="1493151" cy="2436080"/>
          </a:xfrm>
          <a:prstGeom prst="circularArrow">
            <a:avLst>
              <a:gd name="adj1" fmla="val 5085"/>
              <a:gd name="adj2" fmla="val 327528"/>
              <a:gd name="adj3" fmla="val 15872472"/>
              <a:gd name="adj4" fmla="val 5400000"/>
              <a:gd name="adj5" fmla="val 5932"/>
            </a:avLst>
          </a:prstGeom>
          <a:solidFill>
            <a:schemeClr val="accent3">
              <a:lumMod val="50000"/>
            </a:schemeClr>
          </a:solidFill>
          <a:ln w="3175">
            <a:noFill/>
          </a:ln>
          <a:scene3d>
            <a:camera prst="orthographicFront">
              <a:rot lat="0" lon="0" rev="0"/>
            </a:camera>
            <a:lightRig rig="contrasting" dir="t">
              <a:rot lat="0" lon="0" rev="1200000"/>
            </a:lightRig>
          </a:scene3d>
          <a:sp3d z="300000" contourW="19050" prstMaterial="metal">
            <a:bevelT w="88900" h="203200"/>
            <a:bevelB w="165100" h="254000"/>
          </a:sp3d>
        </p:spPr>
        <p:style>
          <a:lnRef idx="0">
            <a:scrgbClr r="0" g="0" b="0"/>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p:style>
        <p:txBody>
          <a:bodyPr/>
          <a:lstStyle/>
          <a:p>
            <a:endParaRPr lang="en-US" dirty="0"/>
          </a:p>
        </p:txBody>
      </p:sp>
      <p:sp>
        <p:nvSpPr>
          <p:cNvPr id="192" name="Rectangle 191">
            <a:extLst>
              <a:ext uri="{FF2B5EF4-FFF2-40B4-BE49-F238E27FC236}">
                <a16:creationId xmlns:a16="http://schemas.microsoft.com/office/drawing/2014/main" id="{5A98FCB3-4DBB-43EA-9EA2-F5CB80D74643}"/>
              </a:ext>
            </a:extLst>
          </p:cNvPr>
          <p:cNvSpPr/>
          <p:nvPr/>
        </p:nvSpPr>
        <p:spPr>
          <a:xfrm>
            <a:off x="34951541" y="20306414"/>
            <a:ext cx="8077401" cy="4893647"/>
          </a:xfrm>
          <a:prstGeom prst="rect">
            <a:avLst/>
          </a:prstGeom>
          <a:solidFill>
            <a:schemeClr val="bg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3">
            <a:schemeClr val="lt1"/>
          </a:lnRef>
          <a:fillRef idx="1">
            <a:schemeClr val="accent2"/>
          </a:fillRef>
          <a:effectRef idx="1">
            <a:schemeClr val="accent2"/>
          </a:effectRef>
          <a:fontRef idx="minor">
            <a:schemeClr val="lt1"/>
          </a:fontRef>
        </p:style>
        <p:txBody>
          <a:bodyPr rtlCol="0" anchor="ctr"/>
          <a:lstStyle/>
          <a:p>
            <a:pPr algn="ctr"/>
            <a:endParaRPr lang="en-US" dirty="0"/>
          </a:p>
        </p:txBody>
      </p:sp>
      <p:sp>
        <p:nvSpPr>
          <p:cNvPr id="1025" name="Rectangle 1024">
            <a:extLst>
              <a:ext uri="{FF2B5EF4-FFF2-40B4-BE49-F238E27FC236}">
                <a16:creationId xmlns:a16="http://schemas.microsoft.com/office/drawing/2014/main" id="{50A05D7F-339D-4BD9-9A71-F4AEC9CBFDB3}"/>
              </a:ext>
            </a:extLst>
          </p:cNvPr>
          <p:cNvSpPr/>
          <p:nvPr/>
        </p:nvSpPr>
        <p:spPr>
          <a:xfrm>
            <a:off x="35789841" y="20808964"/>
            <a:ext cx="6400800" cy="3657600"/>
          </a:xfrm>
          <a:prstGeom prst="rect">
            <a:avLst/>
          </a:prstGeom>
          <a:solidFill>
            <a:schemeClr val="bg1">
              <a:lumMod val="9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Picture 23">
            <a:extLst>
              <a:ext uri="{FF2B5EF4-FFF2-40B4-BE49-F238E27FC236}">
                <a16:creationId xmlns:a16="http://schemas.microsoft.com/office/drawing/2014/main" id="{334103EC-8D82-4F54-BD5E-BC3D11A3D51C}"/>
              </a:ext>
            </a:extLst>
          </p:cNvPr>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52501" y="16634049"/>
            <a:ext cx="1828800" cy="1828800"/>
          </a:xfrm>
          <a:prstGeom prst="rect">
            <a:avLst/>
          </a:prstGeom>
        </p:spPr>
      </p:pic>
      <p:pic>
        <p:nvPicPr>
          <p:cNvPr id="25" name="Picture 24">
            <a:extLst>
              <a:ext uri="{FF2B5EF4-FFF2-40B4-BE49-F238E27FC236}">
                <a16:creationId xmlns:a16="http://schemas.microsoft.com/office/drawing/2014/main" id="{8AF62601-7904-4003-8120-3FC837A5C9C7}"/>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0809381" y="16925621"/>
            <a:ext cx="1828800" cy="1828800"/>
          </a:xfrm>
          <a:prstGeom prst="rect">
            <a:avLst/>
          </a:prstGeom>
        </p:spPr>
      </p:pic>
      <p:sp>
        <p:nvSpPr>
          <p:cNvPr id="1044" name="Oval 1043">
            <a:extLst>
              <a:ext uri="{FF2B5EF4-FFF2-40B4-BE49-F238E27FC236}">
                <a16:creationId xmlns:a16="http://schemas.microsoft.com/office/drawing/2014/main" id="{8B2F5087-D4B9-420F-AE1B-BA8AC44134EE}"/>
              </a:ext>
            </a:extLst>
          </p:cNvPr>
          <p:cNvSpPr/>
          <p:nvPr/>
        </p:nvSpPr>
        <p:spPr>
          <a:xfrm>
            <a:off x="19402534" y="28441049"/>
            <a:ext cx="1196972" cy="1323434"/>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Oval 255">
            <a:extLst>
              <a:ext uri="{FF2B5EF4-FFF2-40B4-BE49-F238E27FC236}">
                <a16:creationId xmlns:a16="http://schemas.microsoft.com/office/drawing/2014/main" id="{87F57D38-1E67-4256-B62E-C6AB13F3DD4B}"/>
              </a:ext>
            </a:extLst>
          </p:cNvPr>
          <p:cNvSpPr/>
          <p:nvPr/>
        </p:nvSpPr>
        <p:spPr>
          <a:xfrm>
            <a:off x="18376287" y="9626853"/>
            <a:ext cx="1196972" cy="1323434"/>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TextBox 1044">
            <a:extLst>
              <a:ext uri="{FF2B5EF4-FFF2-40B4-BE49-F238E27FC236}">
                <a16:creationId xmlns:a16="http://schemas.microsoft.com/office/drawing/2014/main" id="{4E20F681-E77C-4434-B340-89098D43A2AB}"/>
              </a:ext>
            </a:extLst>
          </p:cNvPr>
          <p:cNvSpPr txBox="1"/>
          <p:nvPr/>
        </p:nvSpPr>
        <p:spPr>
          <a:xfrm>
            <a:off x="35534164" y="16991982"/>
            <a:ext cx="4983420" cy="1569660"/>
          </a:xfrm>
          <a:prstGeom prst="rect">
            <a:avLst/>
          </a:prstGeom>
          <a:noFill/>
        </p:spPr>
        <p:txBody>
          <a:bodyPr wrap="square" rtlCol="0">
            <a:spAutoFit/>
          </a:bodyPr>
          <a:lstStyle/>
          <a:p>
            <a:r>
              <a:rPr lang="en-US" sz="2400" dirty="0">
                <a:latin typeface="David Libre" panose="00000500000000000000" pitchFamily="2" charset="-79"/>
                <a:cs typeface="David Libre" panose="00000500000000000000" pitchFamily="2" charset="-79"/>
              </a:rPr>
              <a:t>The QR code to the right links to an example video of the methods being used, as well as a completed 3D view of a rod spherule.</a:t>
            </a:r>
          </a:p>
        </p:txBody>
      </p:sp>
      <p:cxnSp>
        <p:nvCxnSpPr>
          <p:cNvPr id="258" name="Straight Arrow Connector 257">
            <a:extLst>
              <a:ext uri="{FF2B5EF4-FFF2-40B4-BE49-F238E27FC236}">
                <a16:creationId xmlns:a16="http://schemas.microsoft.com/office/drawing/2014/main" id="{39926C80-2E8E-4ABA-9CD0-738723C781EE}"/>
              </a:ext>
            </a:extLst>
          </p:cNvPr>
          <p:cNvCxnSpPr>
            <a:cxnSpLocks/>
          </p:cNvCxnSpPr>
          <p:nvPr/>
        </p:nvCxnSpPr>
        <p:spPr>
          <a:xfrm flipV="1">
            <a:off x="20076837" y="8256902"/>
            <a:ext cx="3947635" cy="2017693"/>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A39F17FB-9EFC-4756-BAB6-5FB37146CAED}"/>
              </a:ext>
            </a:extLst>
          </p:cNvPr>
          <p:cNvCxnSpPr>
            <a:cxnSpLocks/>
          </p:cNvCxnSpPr>
          <p:nvPr/>
        </p:nvCxnSpPr>
        <p:spPr>
          <a:xfrm flipV="1">
            <a:off x="20254050" y="10274595"/>
            <a:ext cx="1998052" cy="313863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5A0A4D60-B270-4E3E-8360-580E7B9983A6}"/>
              </a:ext>
            </a:extLst>
          </p:cNvPr>
          <p:cNvCxnSpPr>
            <a:cxnSpLocks/>
          </p:cNvCxnSpPr>
          <p:nvPr/>
        </p:nvCxnSpPr>
        <p:spPr>
          <a:xfrm flipV="1">
            <a:off x="20254455" y="14756406"/>
            <a:ext cx="1997647" cy="1672503"/>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260">
            <a:extLst>
              <a:ext uri="{FF2B5EF4-FFF2-40B4-BE49-F238E27FC236}">
                <a16:creationId xmlns:a16="http://schemas.microsoft.com/office/drawing/2014/main" id="{D621A3FA-C139-4270-8357-C5602DB1FDBA}"/>
              </a:ext>
            </a:extLst>
          </p:cNvPr>
          <p:cNvCxnSpPr>
            <a:cxnSpLocks/>
          </p:cNvCxnSpPr>
          <p:nvPr/>
        </p:nvCxnSpPr>
        <p:spPr>
          <a:xfrm flipV="1">
            <a:off x="20254050" y="16925621"/>
            <a:ext cx="1998052" cy="2736329"/>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2A5B6A97-797D-48C2-BF8C-A30DA8C6D5E3}"/>
              </a:ext>
            </a:extLst>
          </p:cNvPr>
          <p:cNvCxnSpPr>
            <a:cxnSpLocks/>
          </p:cNvCxnSpPr>
          <p:nvPr/>
        </p:nvCxnSpPr>
        <p:spPr>
          <a:xfrm>
            <a:off x="20254050" y="22929009"/>
            <a:ext cx="1998052" cy="0"/>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AD7AB2B-DF5B-420A-948E-3AE72518B288}"/>
              </a:ext>
            </a:extLst>
          </p:cNvPr>
          <p:cNvCxnSpPr>
            <a:cxnSpLocks/>
          </p:cNvCxnSpPr>
          <p:nvPr/>
        </p:nvCxnSpPr>
        <p:spPr>
          <a:xfrm flipV="1">
            <a:off x="20254050" y="26607703"/>
            <a:ext cx="1998052" cy="2358663"/>
          </a:xfrm>
          <a:prstGeom prst="straightConnector1">
            <a:avLst/>
          </a:prstGeom>
          <a:ln w="76200">
            <a:solidFill>
              <a:schemeClr val="accent3">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9216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Blue Green">
      <a:dk1>
        <a:sysClr val="windowText" lastClr="000000"/>
      </a:dk1>
      <a:lt1>
        <a:sysClr val="window" lastClr="FFFFFF"/>
      </a:lt1>
      <a:dk2>
        <a:srgbClr val="373545"/>
      </a:dk2>
      <a:lt2>
        <a:srgbClr val="CEDBE6"/>
      </a:lt2>
      <a:accent1>
        <a:srgbClr val="3494BA"/>
      </a:accent1>
      <a:accent2>
        <a:srgbClr val="58B6C0"/>
      </a:accent2>
      <a:accent3>
        <a:srgbClr val="75BDA7"/>
      </a:accent3>
      <a:accent4>
        <a:srgbClr val="7A8C8E"/>
      </a:accent4>
      <a:accent5>
        <a:srgbClr val="84ACB6"/>
      </a:accent5>
      <a:accent6>
        <a:srgbClr val="3494BA"/>
      </a:accent6>
      <a:hlink>
        <a:srgbClr val="6B9F25"/>
      </a:hlink>
      <a:folHlink>
        <a:srgbClr val="9F6715"/>
      </a:folHlink>
    </a:clrScheme>
    <a:fontScheme name="Cambria-Calibri">
      <a:majorFont>
        <a:latin typeface="Cambria" panose="02040503050406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18378</TotalTime>
  <Words>887</Words>
  <Application>Microsoft Office PowerPoint</Application>
  <PresentationFormat>Custom</PresentationFormat>
  <Paragraphs>99</Paragraphs>
  <Slides>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Arial</vt:lpstr>
      <vt:lpstr>Calibri</vt:lpstr>
      <vt:lpstr>Calibri Light</vt:lpstr>
      <vt:lpstr>Cambria Math</vt:lpstr>
      <vt:lpstr>David Libre</vt:lpstr>
      <vt:lpstr>Fjalla One</vt:lpstr>
      <vt:lpstr>Wingdings</vt:lpstr>
      <vt:lpstr>Office Theme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 need a fun title to draw readers in***</dc:title>
  <dc:creator>DeLaney Jones</dc:creator>
  <cp:lastModifiedBy>DeLaney Jones</cp:lastModifiedBy>
  <cp:revision>330</cp:revision>
  <dcterms:created xsi:type="dcterms:W3CDTF">2018-06-20T23:58:11Z</dcterms:created>
  <dcterms:modified xsi:type="dcterms:W3CDTF">2018-07-23T22:34:19Z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